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974b8d4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974b8d4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Any GSB students still left?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79fd9a61ab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79fd9a61a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50"/>
              <a:buChar char="●"/>
            </a:pPr>
            <a:r>
              <a:rPr lang="en" sz="1150">
                <a:solidFill>
                  <a:srgbClr val="595959"/>
                </a:solidFill>
              </a:rPr>
              <a:t>Multi-shot CoT</a:t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79fd9a61ab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79fd9a61a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50"/>
              <a:buChar char="●"/>
            </a:pPr>
            <a:r>
              <a:rPr lang="en" sz="1150">
                <a:solidFill>
                  <a:srgbClr val="595959"/>
                </a:solidFill>
              </a:rPr>
              <a:t>Zero-shot CoT</a:t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79fd9a61ab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79fd9a61a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79fd9a61ab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79fd9a61a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79fd9a61ab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79fd9a61ab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79fd9a61ab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79fd9a61ab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79fd9a61ab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79fd9a61ab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50"/>
              <a:buChar char="●"/>
            </a:pPr>
            <a:r>
              <a:rPr lang="en" sz="1150">
                <a:solidFill>
                  <a:srgbClr val="595959"/>
                </a:solidFill>
              </a:rPr>
              <a:t>When you @context in Cursor/Windsurf/etc this is utilizing RAG.</a:t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79fd9a61ab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79fd9a61ab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79fd9a61ab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79fd9a61ab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50"/>
              <a:buChar char="●"/>
            </a:pPr>
            <a:r>
              <a:rPr lang="en" sz="1150">
                <a:solidFill>
                  <a:srgbClr val="595959"/>
                </a:solidFill>
              </a:rPr>
              <a:t>Workhorse of autonomous coding agents</a:t>
            </a:r>
            <a:endParaRPr sz="1150">
              <a:solidFill>
                <a:srgbClr val="595959"/>
              </a:solidFill>
            </a:endParaRPr>
          </a:p>
          <a:p>
            <a:pPr indent="-301625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50"/>
              <a:buChar char="○"/>
            </a:pPr>
            <a:r>
              <a:rPr lang="en" sz="1150">
                <a:solidFill>
                  <a:srgbClr val="595959"/>
                </a:solidFill>
              </a:rPr>
              <a:t>Reflexion is how we get fully agentic behaviors in modern coding IDEs</a:t>
            </a:r>
            <a:endParaRPr sz="1150">
              <a:solidFill>
                <a:srgbClr val="595959"/>
              </a:solidFill>
            </a:endParaRPr>
          </a:p>
          <a:p>
            <a:pPr indent="-301625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50"/>
              <a:buChar char="○"/>
            </a:pPr>
            <a:r>
              <a:rPr lang="en" sz="1150">
                <a:solidFill>
                  <a:srgbClr val="595959"/>
                </a:solidFill>
              </a:rPr>
              <a:t>Also sometimes called “self-critique”</a:t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79fd9a61ab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79fd9a61ab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79fd9a61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79fd9a61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79fd9a61ab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79fd9a61ab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Let’s look at a sample system prompt for a state-of-the-art LLM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827d98ef8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827d98ef8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Claude 4.1 opus system prompt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Almost like a loosely followed Isaac Asimov’s 3 laws of robotics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827d98ef8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827d98ef8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Claude 4.1 opus system prompt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Almost like a loosely followed Isaac Asimov’s 3 laws of robotics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827d98ef8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827d98ef8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U</a:t>
            </a:r>
            <a:r>
              <a:rPr lang="en"/>
              <a:t>ser prompts are basically all of the examples we’ve seen so far in the previous slides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827d98ef8c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827d98ef8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How these prompts all stack together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Sys prompt usually not seen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User prompt usually where you provide your ask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Assistant prompt where the LLM respo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827d98ef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827d98e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827d98ef8c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827d98ef8c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827d98ef8c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827d98ef8c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827d98ef8c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827d98ef8c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827d98ef8c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827d98ef8c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79fd9a61a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79fd9a61a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50"/>
              <a:buChar char="●"/>
            </a:pPr>
            <a:r>
              <a:rPr lang="en" sz="1150">
                <a:solidFill>
                  <a:srgbClr val="595959"/>
                </a:solidFill>
              </a:rPr>
              <a:t>In the evolution of programming languages, prompting is the next phase in the progression</a:t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827d98ef8c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827d98ef8c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oboto"/>
              <a:buChar char="○"/>
            </a:pPr>
            <a:r>
              <a:rPr lang="en"/>
              <a:t>We’ll talk a lot more about task decomposition in the next lessons.</a:t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827d98ef8c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827d98ef8c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83972272f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83972272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50"/>
              <a:buChar char="●"/>
            </a:pPr>
            <a:r>
              <a:rPr lang="en" sz="1150">
                <a:solidFill>
                  <a:srgbClr val="595959"/>
                </a:solidFill>
              </a:rPr>
              <a:t>Consider how google search queries have changed from explicit boolean algebra to more naturalistic english language</a:t>
            </a:r>
            <a:endParaRPr sz="1150">
              <a:solidFill>
                <a:srgbClr val="595959"/>
              </a:solidFill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50"/>
              <a:buChar char="●"/>
            </a:pPr>
            <a:r>
              <a:rPr lang="en" sz="1150">
                <a:solidFill>
                  <a:srgbClr val="595959"/>
                </a:solidFill>
              </a:rPr>
              <a:t>Prompting has evolved (and will continue to evolve) to be more naturalistic </a:t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79fd9a61ab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79fd9a61ab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595959"/>
                </a:solidFill>
              </a:rPr>
              <a:t>Prompting is important both for you prompting AI software systems more effectively but also for understanding what’s going on under the hood with existing </a:t>
            </a:r>
            <a:r>
              <a:rPr lang="en" sz="1150">
                <a:solidFill>
                  <a:srgbClr val="595959"/>
                </a:solidFill>
              </a:rPr>
              <a:t>systems</a:t>
            </a:r>
            <a:r>
              <a:rPr lang="en" sz="1150">
                <a:solidFill>
                  <a:srgbClr val="595959"/>
                </a:solidFill>
              </a:rPr>
              <a:t> like Claude Code/Cursor (they have a lot of extra prompting added). </a:t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595959"/>
                </a:solidFill>
              </a:rPr>
              <a:t>Let’s discuss some of the most important techniques</a:t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79fd9a61ab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79fd9a61ab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50"/>
              <a:buChar char="●"/>
            </a:pPr>
            <a:r>
              <a:rPr lang="en" sz="1150">
                <a:solidFill>
                  <a:srgbClr val="595959"/>
                </a:solidFill>
              </a:rPr>
              <a:t>“Make me a heap allocator in C”.</a:t>
            </a:r>
            <a:endParaRPr sz="1150">
              <a:solidFill>
                <a:srgbClr val="595959"/>
              </a:solidFill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50"/>
              <a:buChar char="●"/>
            </a:pPr>
            <a:r>
              <a:rPr lang="en" sz="1150">
                <a:solidFill>
                  <a:srgbClr val="595959"/>
                </a:solidFill>
              </a:rPr>
              <a:t>Example in green</a:t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79fd9a61a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79fd9a61a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50"/>
              <a:buChar char="●"/>
            </a:pPr>
            <a:r>
              <a:rPr lang="en" sz="1150">
                <a:solidFill>
                  <a:srgbClr val="595959"/>
                </a:solidFill>
              </a:rPr>
              <a:t>Best for domain-specific APIs (languages LLM hasn’t seen, typically in enterprise use-cases)</a:t>
            </a:r>
            <a:endParaRPr sz="1150">
              <a:solidFill>
                <a:srgbClr val="595959"/>
              </a:solidFill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50"/>
              <a:buChar char="●"/>
            </a:pPr>
            <a:r>
              <a:rPr lang="en" sz="1150">
                <a:solidFill>
                  <a:srgbClr val="595959"/>
                </a:solidFill>
              </a:rPr>
              <a:t>Generate code in specific style, format, or with consistent naming conventions</a:t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595959"/>
                </a:solidFill>
              </a:rPr>
              <a:t>Avoid</a:t>
            </a:r>
            <a:endParaRPr sz="1150">
              <a:solidFill>
                <a:srgbClr val="595959"/>
              </a:solidFill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150"/>
              <a:buChar char="●"/>
            </a:pPr>
            <a:r>
              <a:rPr lang="en" sz="1150">
                <a:solidFill>
                  <a:srgbClr val="595959"/>
                </a:solidFill>
              </a:rPr>
              <a:t>Applying for well-known libraries/general coding tasks</a:t>
            </a:r>
            <a:endParaRPr sz="1150">
              <a:solidFill>
                <a:srgbClr val="595959"/>
              </a:solidFill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50"/>
              <a:buChar char="●"/>
            </a:pPr>
            <a:r>
              <a:rPr lang="en" sz="1150">
                <a:solidFill>
                  <a:srgbClr val="595959"/>
                </a:solidFill>
              </a:rPr>
              <a:t>Over-constraining the LLM (too many examples)</a:t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79fd9a61a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79fd9a61a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50"/>
              <a:buChar char="●"/>
            </a:pPr>
            <a:r>
              <a:rPr lang="en" sz="1150">
                <a:solidFill>
                  <a:srgbClr val="595959"/>
                </a:solidFill>
              </a:rPr>
              <a:t>Red is the before (naive way to prompt)</a:t>
            </a:r>
            <a:endParaRPr sz="1150">
              <a:solidFill>
                <a:srgbClr val="595959"/>
              </a:solidFill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50"/>
              <a:buChar char="●"/>
            </a:pPr>
            <a:r>
              <a:rPr lang="en" sz="1150">
                <a:solidFill>
                  <a:srgbClr val="595959"/>
                </a:solidFill>
              </a:rPr>
              <a:t>Green is the converted prompt using the new technique</a:t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79fd9a61a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79fd9a61a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50"/>
              <a:buChar char="●"/>
            </a:pPr>
            <a:r>
              <a:rPr lang="en" sz="1150">
                <a:solidFill>
                  <a:srgbClr val="595959"/>
                </a:solidFill>
              </a:rPr>
              <a:t>This is the workhorse for a lot of reasoning models!</a:t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docs.anthropic.com/en/docs/build-with-claude/prompt-engineering/prompt-improver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hyperlink" Target="https://www.youtube.com/watch?v=LCEmiRjPEtQ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Modern Software Developer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CS146S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Stanford University, Fall 2025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Mihail Eric</a:t>
            </a:r>
            <a:endParaRPr b="1"/>
          </a:p>
        </p:txBody>
      </p:sp>
      <p:sp>
        <p:nvSpPr>
          <p:cNvPr id="56" name="Google Shape;56;p13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/>
          <p:nvPr/>
        </p:nvSpPr>
        <p:spPr>
          <a:xfrm>
            <a:off x="648675" y="465425"/>
            <a:ext cx="3385500" cy="40005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1" name="Google Shape;141;p22"/>
          <p:cNvCxnSpPr/>
          <p:nvPr/>
        </p:nvCxnSpPr>
        <p:spPr>
          <a:xfrm>
            <a:off x="4157250" y="2447575"/>
            <a:ext cx="578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2" name="Google Shape;142;p22"/>
          <p:cNvSpPr/>
          <p:nvPr/>
        </p:nvSpPr>
        <p:spPr>
          <a:xfrm>
            <a:off x="4915875" y="465425"/>
            <a:ext cx="3385500" cy="40005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2"/>
          <p:cNvSpPr txBox="1"/>
          <p:nvPr/>
        </p:nvSpPr>
        <p:spPr>
          <a:xfrm>
            <a:off x="990625" y="2149075"/>
            <a:ext cx="2618700" cy="5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chemeClr val="dk2"/>
                </a:solidFill>
              </a:rPr>
              <a:t>Write a function to check if a number is a perfect cube and a perfect square.</a:t>
            </a:r>
            <a:endParaRPr b="1" i="1" sz="1200">
              <a:solidFill>
                <a:schemeClr val="dk2"/>
              </a:solidFill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5157975" y="686225"/>
            <a:ext cx="2944200" cy="3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100">
                <a:solidFill>
                  <a:schemeClr val="dk2"/>
                </a:solidFill>
              </a:rPr>
              <a:t>I want to write a function to check if a </a:t>
            </a:r>
            <a:r>
              <a:rPr b="1" i="1" lang="en" sz="1100">
                <a:solidFill>
                  <a:schemeClr val="dk2"/>
                </a:solidFill>
              </a:rPr>
              <a:t>number</a:t>
            </a:r>
            <a:r>
              <a:rPr b="1" i="1" lang="en" sz="1100">
                <a:solidFill>
                  <a:schemeClr val="dk2"/>
                </a:solidFill>
              </a:rPr>
              <a:t> is a perfect cube and a perfect square. Make sure to provide your reasoning first.</a:t>
            </a:r>
            <a:r>
              <a:rPr b="1" i="1" lang="en" sz="1100">
                <a:solidFill>
                  <a:schemeClr val="dk2"/>
                </a:solidFill>
              </a:rPr>
              <a:t> Here are some examples of how to  provide reasoning for a coding task.</a:t>
            </a:r>
            <a:endParaRPr b="1" i="1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100">
                <a:solidFill>
                  <a:schemeClr val="dk2"/>
                </a:solidFill>
              </a:rPr>
              <a:t>&lt;example&gt;</a:t>
            </a:r>
            <a:endParaRPr b="1" i="1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100">
                <a:solidFill>
                  <a:schemeClr val="dk2"/>
                </a:solidFill>
              </a:rPr>
              <a:t>Write a function that finds the maximum element in a list.</a:t>
            </a:r>
            <a:endParaRPr b="1" i="1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100">
                <a:solidFill>
                  <a:schemeClr val="dk2"/>
                </a:solidFill>
              </a:rPr>
              <a:t>Steps: Initialize a variable with the first element. Traverse the list, comparing…</a:t>
            </a:r>
            <a:endParaRPr b="1" i="1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100">
                <a:solidFill>
                  <a:schemeClr val="dk2"/>
                </a:solidFill>
              </a:rPr>
              <a:t>&lt;/example&gt;</a:t>
            </a:r>
            <a:endParaRPr b="1" i="1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100">
                <a:solidFill>
                  <a:schemeClr val="dk2"/>
                </a:solidFill>
              </a:rPr>
              <a:t>&lt;example&gt;</a:t>
            </a:r>
            <a:endParaRPr b="1" i="1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100">
                <a:solidFill>
                  <a:schemeClr val="dk2"/>
                </a:solidFill>
              </a:rPr>
              <a:t>Write a function that checks is a number is a palindrome</a:t>
            </a:r>
            <a:endParaRPr b="1" i="1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100">
                <a:solidFill>
                  <a:schemeClr val="dk2"/>
                </a:solidFill>
              </a:rPr>
              <a:t>Steps: Take the number. Reverse the elements in the numbers. Check if …</a:t>
            </a:r>
            <a:endParaRPr b="1" i="1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100">
                <a:solidFill>
                  <a:schemeClr val="dk2"/>
                </a:solidFill>
              </a:rPr>
              <a:t>&lt;/example&gt;</a:t>
            </a:r>
            <a:endParaRPr b="1" i="1" sz="1100">
              <a:solidFill>
                <a:schemeClr val="dk2"/>
              </a:solidFill>
            </a:endParaRPr>
          </a:p>
        </p:txBody>
      </p:sp>
      <p:sp>
        <p:nvSpPr>
          <p:cNvPr id="145" name="Google Shape;145;p22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2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339450" y="-7786"/>
            <a:ext cx="19692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Multi-shot CoT</a:t>
            </a:r>
            <a:endParaRPr sz="2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/>
          <p:nvPr/>
        </p:nvSpPr>
        <p:spPr>
          <a:xfrm>
            <a:off x="648675" y="465425"/>
            <a:ext cx="3385500" cy="40005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3" name="Google Shape;153;p23"/>
          <p:cNvCxnSpPr/>
          <p:nvPr/>
        </p:nvCxnSpPr>
        <p:spPr>
          <a:xfrm>
            <a:off x="4157250" y="2447575"/>
            <a:ext cx="578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4" name="Google Shape;154;p23"/>
          <p:cNvSpPr/>
          <p:nvPr/>
        </p:nvSpPr>
        <p:spPr>
          <a:xfrm>
            <a:off x="4915875" y="465425"/>
            <a:ext cx="3385500" cy="40005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3"/>
          <p:cNvSpPr txBox="1"/>
          <p:nvPr/>
        </p:nvSpPr>
        <p:spPr>
          <a:xfrm>
            <a:off x="954850" y="2141675"/>
            <a:ext cx="26187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chemeClr val="dk2"/>
                </a:solidFill>
              </a:rPr>
              <a:t>Write a function to find the longest increasing subsequence in an array.</a:t>
            </a:r>
            <a:endParaRPr b="1" i="1" sz="1200">
              <a:solidFill>
                <a:schemeClr val="dk2"/>
              </a:solidFill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5136525" y="1451600"/>
            <a:ext cx="2944200" cy="21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200">
                <a:solidFill>
                  <a:schemeClr val="dk2"/>
                </a:solidFill>
              </a:rPr>
              <a:t>Write a function to find the longest increasing subsequence in an array.</a:t>
            </a:r>
            <a:endParaRPr b="1" i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chemeClr val="dk2"/>
                </a:solidFill>
              </a:rPr>
              <a:t>Think step by step about the subproblems before coding. </a:t>
            </a:r>
            <a:r>
              <a:rPr b="1" i="1" lang="en" sz="1200">
                <a:solidFill>
                  <a:schemeClr val="dk2"/>
                </a:solidFill>
              </a:rPr>
              <a:t>Include worked out examples of subarrays you are considering as you answer this question.</a:t>
            </a:r>
            <a:endParaRPr b="1" i="1" sz="1200">
              <a:solidFill>
                <a:schemeClr val="dk2"/>
              </a:solidFill>
            </a:endParaRPr>
          </a:p>
        </p:txBody>
      </p:sp>
      <p:sp>
        <p:nvSpPr>
          <p:cNvPr id="157" name="Google Shape;157;p23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3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339450" y="-7786"/>
            <a:ext cx="19692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Zero-shot CoT</a:t>
            </a:r>
            <a:endParaRPr sz="2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Self-consistency Prompting</a:t>
            </a:r>
            <a:endParaRPr/>
          </a:p>
        </p:txBody>
      </p:sp>
      <p:sp>
        <p:nvSpPr>
          <p:cNvPr id="165" name="Google Shape;16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Sample multiple times from output (typically with CoT) and aggregate most common results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Reduces hallucinations/incorrect answers via a form of model ensembling by sampling diverse reasoning paths</a:t>
            </a:r>
            <a:endParaRPr/>
          </a:p>
        </p:txBody>
      </p:sp>
      <p:sp>
        <p:nvSpPr>
          <p:cNvPr id="166" name="Google Shape;166;p24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4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/>
          <p:nvPr/>
        </p:nvSpPr>
        <p:spPr>
          <a:xfrm>
            <a:off x="648675" y="465425"/>
            <a:ext cx="3385500" cy="40005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3" name="Google Shape;173;p25"/>
          <p:cNvCxnSpPr/>
          <p:nvPr/>
        </p:nvCxnSpPr>
        <p:spPr>
          <a:xfrm>
            <a:off x="4157250" y="2447575"/>
            <a:ext cx="578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4" name="Google Shape;174;p25"/>
          <p:cNvSpPr/>
          <p:nvPr/>
        </p:nvSpPr>
        <p:spPr>
          <a:xfrm>
            <a:off x="4915875" y="465425"/>
            <a:ext cx="3385500" cy="40005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5"/>
          <p:cNvSpPr txBox="1"/>
          <p:nvPr/>
        </p:nvSpPr>
        <p:spPr>
          <a:xfrm>
            <a:off x="976625" y="1695150"/>
            <a:ext cx="26187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chemeClr val="dk2"/>
                </a:solidFill>
              </a:rPr>
              <a:t>What’s the root cause for this error: </a:t>
            </a:r>
            <a:endParaRPr b="1" i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200">
                <a:solidFill>
                  <a:schemeClr val="dk2"/>
                </a:solidFill>
              </a:rPr>
              <a:t>Traceback (most recent call last):</a:t>
            </a:r>
            <a:endParaRPr b="1" i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200">
                <a:solidFill>
                  <a:schemeClr val="dk2"/>
                </a:solidFill>
              </a:rPr>
              <a:t>  File "example.py", line 3, in &lt;module&gt;</a:t>
            </a:r>
            <a:endParaRPr b="1" i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200">
                <a:solidFill>
                  <a:schemeClr val="dk2"/>
                </a:solidFill>
              </a:rPr>
              <a:t>    print(nums[i])</a:t>
            </a:r>
            <a:endParaRPr b="1" i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200">
                <a:solidFill>
                  <a:schemeClr val="dk2"/>
                </a:solidFill>
              </a:rPr>
              <a:t>IndexError: list index out of range</a:t>
            </a:r>
            <a:endParaRPr b="1" i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200">
              <a:solidFill>
                <a:schemeClr val="dk2"/>
              </a:solidFill>
            </a:endParaRPr>
          </a:p>
        </p:txBody>
      </p:sp>
      <p:sp>
        <p:nvSpPr>
          <p:cNvPr id="176" name="Google Shape;176;p25"/>
          <p:cNvSpPr txBox="1"/>
          <p:nvPr/>
        </p:nvSpPr>
        <p:spPr>
          <a:xfrm>
            <a:off x="5159775" y="1014150"/>
            <a:ext cx="2944200" cy="1438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200">
                <a:solidFill>
                  <a:schemeClr val="dk2"/>
                </a:solidFill>
              </a:rPr>
              <a:t>What’s the root cause for this error: </a:t>
            </a:r>
            <a:endParaRPr b="1" i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200">
                <a:solidFill>
                  <a:schemeClr val="dk2"/>
                </a:solidFill>
              </a:rPr>
              <a:t>Traceback (most recent call last):</a:t>
            </a:r>
            <a:endParaRPr b="1" i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200">
                <a:solidFill>
                  <a:schemeClr val="dk2"/>
                </a:solidFill>
              </a:rPr>
              <a:t>  File "example.py", line 3, in &lt;module&gt;</a:t>
            </a:r>
            <a:endParaRPr b="1" i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200">
                <a:solidFill>
                  <a:schemeClr val="dk2"/>
                </a:solidFill>
              </a:rPr>
              <a:t>    print(nums[i])</a:t>
            </a:r>
            <a:endParaRPr b="1" i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200">
                <a:solidFill>
                  <a:schemeClr val="dk2"/>
                </a:solidFill>
              </a:rPr>
              <a:t>IndexError: list index out of range</a:t>
            </a:r>
            <a:endParaRPr b="1" i="1" sz="800">
              <a:solidFill>
                <a:schemeClr val="dk2"/>
              </a:solidFill>
            </a:endParaRPr>
          </a:p>
        </p:txBody>
      </p:sp>
      <p:sp>
        <p:nvSpPr>
          <p:cNvPr id="177" name="Google Shape;177;p25"/>
          <p:cNvSpPr txBox="1"/>
          <p:nvPr/>
        </p:nvSpPr>
        <p:spPr>
          <a:xfrm>
            <a:off x="6246950" y="2865675"/>
            <a:ext cx="12372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Prompt 5x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178" name="Google Shape;178;p25"/>
          <p:cNvSpPr txBox="1"/>
          <p:nvPr/>
        </p:nvSpPr>
        <p:spPr>
          <a:xfrm>
            <a:off x="5990450" y="3466525"/>
            <a:ext cx="14175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Take majority result</a:t>
            </a:r>
            <a:endParaRPr sz="1100">
              <a:solidFill>
                <a:schemeClr val="dk2"/>
              </a:solidFill>
            </a:endParaRPr>
          </a:p>
        </p:txBody>
      </p:sp>
      <p:cxnSp>
        <p:nvCxnSpPr>
          <p:cNvPr id="179" name="Google Shape;179;p25"/>
          <p:cNvCxnSpPr>
            <a:stCxn id="176" idx="2"/>
          </p:cNvCxnSpPr>
          <p:nvPr/>
        </p:nvCxnSpPr>
        <p:spPr>
          <a:xfrm>
            <a:off x="6631875" y="2452950"/>
            <a:ext cx="3600" cy="28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0" name="Google Shape;180;p25"/>
          <p:cNvCxnSpPr/>
          <p:nvPr/>
        </p:nvCxnSpPr>
        <p:spPr>
          <a:xfrm>
            <a:off x="6630075" y="3196625"/>
            <a:ext cx="3600" cy="28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1" name="Google Shape;181;p25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5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 Use</a:t>
            </a:r>
            <a:endParaRPr/>
          </a:p>
        </p:txBody>
      </p:sp>
      <p:sp>
        <p:nvSpPr>
          <p:cNvPr id="188" name="Google Shape;188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Allow LLM to defer to an external system that it needs to interact with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One of the most important techniques for reducing hallucinations and enabling the autonomy of LLMs</a:t>
            </a:r>
            <a:endParaRPr/>
          </a:p>
        </p:txBody>
      </p:sp>
      <p:sp>
        <p:nvSpPr>
          <p:cNvPr id="189" name="Google Shape;189;p26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6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/>
          <p:nvPr/>
        </p:nvSpPr>
        <p:spPr>
          <a:xfrm>
            <a:off x="648675" y="465425"/>
            <a:ext cx="3385500" cy="40005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6" name="Google Shape;196;p27"/>
          <p:cNvCxnSpPr/>
          <p:nvPr/>
        </p:nvCxnSpPr>
        <p:spPr>
          <a:xfrm>
            <a:off x="4157250" y="2447575"/>
            <a:ext cx="578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7" name="Google Shape;197;p27"/>
          <p:cNvSpPr/>
          <p:nvPr/>
        </p:nvSpPr>
        <p:spPr>
          <a:xfrm>
            <a:off x="4915875" y="465425"/>
            <a:ext cx="3385500" cy="40005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7"/>
          <p:cNvSpPr txBox="1"/>
          <p:nvPr/>
        </p:nvSpPr>
        <p:spPr>
          <a:xfrm>
            <a:off x="976625" y="1999950"/>
            <a:ext cx="26187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200">
                <a:solidFill>
                  <a:schemeClr val="dk2"/>
                </a:solidFill>
              </a:rPr>
              <a:t>After you have fixed this IndexError can you ensure that the CI tests still pass?</a:t>
            </a:r>
            <a:endParaRPr b="1" i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200">
              <a:solidFill>
                <a:schemeClr val="dk2"/>
              </a:solidFill>
            </a:endParaRPr>
          </a:p>
        </p:txBody>
      </p:sp>
      <p:sp>
        <p:nvSpPr>
          <p:cNvPr id="199" name="Google Shape;199;p27"/>
          <p:cNvSpPr txBox="1"/>
          <p:nvPr/>
        </p:nvSpPr>
        <p:spPr>
          <a:xfrm>
            <a:off x="5280950" y="1524425"/>
            <a:ext cx="2618700" cy="18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100">
                <a:solidFill>
                  <a:schemeClr val="dk2"/>
                </a:solidFill>
              </a:rPr>
              <a:t>Fix the IndexError. Ensure the CI tests still pass once you have made the fix.</a:t>
            </a:r>
            <a:r>
              <a:rPr b="1" i="1" lang="en" sz="1100">
                <a:solidFill>
                  <a:schemeClr val="dk2"/>
                </a:solidFill>
              </a:rPr>
              <a:t> Here are the available tools. </a:t>
            </a:r>
            <a:endParaRPr b="1" i="1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100">
                <a:solidFill>
                  <a:schemeClr val="dk2"/>
                </a:solidFill>
              </a:rPr>
              <a:t>&lt;tools&gt;</a:t>
            </a:r>
            <a:endParaRPr b="1" i="1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100">
                <a:solidFill>
                  <a:schemeClr val="dk2"/>
                </a:solidFill>
              </a:rPr>
              <a:t>pytest -s /path/to/unit_tests</a:t>
            </a:r>
            <a:endParaRPr b="1" i="1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100">
                <a:solidFill>
                  <a:schemeClr val="dk2"/>
                </a:solidFill>
              </a:rPr>
              <a:t>pytest</a:t>
            </a:r>
            <a:r>
              <a:rPr b="1" i="1" lang="en" sz="1100">
                <a:solidFill>
                  <a:schemeClr val="dk2"/>
                </a:solidFill>
              </a:rPr>
              <a:t> -v /path/to/integration_tests</a:t>
            </a:r>
            <a:endParaRPr b="1" i="1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100">
                <a:solidFill>
                  <a:schemeClr val="dk2"/>
                </a:solidFill>
              </a:rPr>
              <a:t>&lt;/tools&gt;</a:t>
            </a:r>
            <a:endParaRPr b="1" i="1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900">
              <a:solidFill>
                <a:schemeClr val="dk2"/>
              </a:solidFill>
            </a:endParaRPr>
          </a:p>
        </p:txBody>
      </p:sp>
      <p:sp>
        <p:nvSpPr>
          <p:cNvPr id="200" name="Google Shape;200;p27"/>
          <p:cNvSpPr txBox="1"/>
          <p:nvPr/>
        </p:nvSpPr>
        <p:spPr>
          <a:xfrm>
            <a:off x="6365975" y="4023300"/>
            <a:ext cx="4485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01" name="Google Shape;201;p27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7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Retrieval Augmented Generation</a:t>
            </a:r>
            <a:endParaRPr/>
          </a:p>
        </p:txBody>
      </p:sp>
      <p:sp>
        <p:nvSpPr>
          <p:cNvPr id="208" name="Google Shape;20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Infuse the LLM with contextual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Keeps LLMs up-to-date (without retraining)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Faster iteration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get interpretability and citations for free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Reduces hallucinations</a:t>
            </a:r>
            <a:endParaRPr/>
          </a:p>
        </p:txBody>
      </p:sp>
      <p:sp>
        <p:nvSpPr>
          <p:cNvPr id="209" name="Google Shape;209;p28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8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/>
          <p:nvPr/>
        </p:nvSpPr>
        <p:spPr>
          <a:xfrm>
            <a:off x="648675" y="465425"/>
            <a:ext cx="3385500" cy="40005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6" name="Google Shape;216;p29"/>
          <p:cNvCxnSpPr/>
          <p:nvPr/>
        </p:nvCxnSpPr>
        <p:spPr>
          <a:xfrm>
            <a:off x="4157250" y="2447575"/>
            <a:ext cx="578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7" name="Google Shape;217;p29"/>
          <p:cNvSpPr/>
          <p:nvPr/>
        </p:nvSpPr>
        <p:spPr>
          <a:xfrm>
            <a:off x="4915875" y="465425"/>
            <a:ext cx="3385500" cy="40005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9"/>
          <p:cNvSpPr txBox="1"/>
          <p:nvPr/>
        </p:nvSpPr>
        <p:spPr>
          <a:xfrm>
            <a:off x="976625" y="1970075"/>
            <a:ext cx="26187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chemeClr val="dk2"/>
                </a:solidFill>
              </a:rPr>
              <a:t>Extend the UserAuthService class to check that the client provides a valid OAuth token.</a:t>
            </a:r>
            <a:endParaRPr b="1" i="1" sz="1200">
              <a:solidFill>
                <a:schemeClr val="dk2"/>
              </a:solidFill>
            </a:endParaRPr>
          </a:p>
        </p:txBody>
      </p:sp>
      <p:sp>
        <p:nvSpPr>
          <p:cNvPr id="219" name="Google Shape;219;p29"/>
          <p:cNvSpPr txBox="1"/>
          <p:nvPr/>
        </p:nvSpPr>
        <p:spPr>
          <a:xfrm>
            <a:off x="5297875" y="1077300"/>
            <a:ext cx="2618700" cy="26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>
                <a:solidFill>
                  <a:schemeClr val="dk2"/>
                </a:solidFill>
              </a:rPr>
              <a:t>I want to extend the UserAuthService class to check that the client provides a valid OAuth token. </a:t>
            </a:r>
            <a:endParaRPr b="1" i="1"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>
                <a:solidFill>
                  <a:schemeClr val="dk2"/>
                </a:solidFill>
              </a:rPr>
              <a:t>Here is how the UserAuthService works now:</a:t>
            </a:r>
            <a:br>
              <a:rPr b="1" i="1" lang="en" sz="1000">
                <a:solidFill>
                  <a:schemeClr val="dk2"/>
                </a:solidFill>
              </a:rPr>
            </a:br>
            <a:r>
              <a:rPr i="1" lang="en" sz="1000">
                <a:solidFill>
                  <a:schemeClr val="dk2"/>
                </a:solidFill>
              </a:rPr>
              <a:t>&lt;code_snippet&gt;</a:t>
            </a:r>
            <a:endParaRPr i="1"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dk2"/>
                </a:solidFill>
              </a:rPr>
              <a:t>def issue_oauth_token():</a:t>
            </a:r>
            <a:endParaRPr i="1"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dk2"/>
                </a:solidFill>
              </a:rPr>
              <a:t>	….</a:t>
            </a:r>
            <a:endParaRPr i="1"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dk2"/>
                </a:solidFill>
              </a:rPr>
              <a:t>&lt;/code_snippet&gt;</a:t>
            </a:r>
            <a:endParaRPr i="1"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>
                <a:solidFill>
                  <a:schemeClr val="dk2"/>
                </a:solidFill>
              </a:rPr>
              <a:t>Here is the path to the requests-oauthlib documentation:</a:t>
            </a:r>
            <a:br>
              <a:rPr b="1" i="1" lang="en" sz="1000">
                <a:solidFill>
                  <a:schemeClr val="dk2"/>
                </a:solidFill>
              </a:rPr>
            </a:br>
            <a:r>
              <a:rPr i="1" lang="en" sz="1000">
                <a:solidFill>
                  <a:schemeClr val="dk2"/>
                </a:solidFill>
              </a:rPr>
              <a:t>&lt;url&gt;</a:t>
            </a:r>
            <a:endParaRPr i="1"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dk2"/>
                </a:solidFill>
              </a:rPr>
              <a:t>https://requests-oauthlib.readthedocs.io/en/latest/</a:t>
            </a:r>
            <a:endParaRPr i="1"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dk2"/>
                </a:solidFill>
              </a:rPr>
              <a:t>&lt;/url&gt;</a:t>
            </a:r>
            <a:endParaRPr i="1"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000">
              <a:solidFill>
                <a:schemeClr val="dk2"/>
              </a:solidFill>
            </a:endParaRPr>
          </a:p>
        </p:txBody>
      </p:sp>
      <p:sp>
        <p:nvSpPr>
          <p:cNvPr id="220" name="Google Shape;220;p29"/>
          <p:cNvSpPr txBox="1"/>
          <p:nvPr/>
        </p:nvSpPr>
        <p:spPr>
          <a:xfrm>
            <a:off x="6365975" y="4023300"/>
            <a:ext cx="4485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21" name="Google Shape;221;p29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9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Reflexion</a:t>
            </a:r>
            <a:endParaRPr/>
          </a:p>
        </p:txBody>
      </p:sp>
      <p:sp>
        <p:nvSpPr>
          <p:cNvPr id="228" name="Google Shape;228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 the LLM </a:t>
            </a:r>
            <a:r>
              <a:rPr i="1" lang="en"/>
              <a:t>reflect</a:t>
            </a:r>
            <a:r>
              <a:rPr lang="en"/>
              <a:t> on its output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Verbal feedback from environment signals are reincorporated into the LLM by augmenting the context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an action is taken in an environment and an observation made, add a prompt suffix: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“Now critique your answer. Was it correct? If not, explain why and try again.”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Multi-turn prompting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Turn 1: Model gives a first try.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Turn 2: You ask “</a:t>
            </a:r>
            <a:r>
              <a:rPr i="1" lang="en"/>
              <a:t>Was that correct? Reflect and revise if needed.</a:t>
            </a:r>
            <a:r>
              <a:rPr lang="en"/>
              <a:t>”</a:t>
            </a:r>
            <a:endParaRPr/>
          </a:p>
        </p:txBody>
      </p:sp>
      <p:sp>
        <p:nvSpPr>
          <p:cNvPr id="229" name="Google Shape;229;p30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0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/>
          <p:cNvSpPr/>
          <p:nvPr/>
        </p:nvSpPr>
        <p:spPr>
          <a:xfrm>
            <a:off x="648675" y="465425"/>
            <a:ext cx="3385500" cy="40005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6" name="Google Shape;236;p31"/>
          <p:cNvCxnSpPr/>
          <p:nvPr/>
        </p:nvCxnSpPr>
        <p:spPr>
          <a:xfrm>
            <a:off x="4157250" y="2447575"/>
            <a:ext cx="578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7" name="Google Shape;237;p31"/>
          <p:cNvSpPr/>
          <p:nvPr/>
        </p:nvSpPr>
        <p:spPr>
          <a:xfrm>
            <a:off x="4915875" y="465425"/>
            <a:ext cx="3385500" cy="40005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1"/>
          <p:cNvSpPr txBox="1"/>
          <p:nvPr/>
        </p:nvSpPr>
        <p:spPr>
          <a:xfrm>
            <a:off x="976625" y="1923750"/>
            <a:ext cx="26187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chemeClr val="dk2"/>
                </a:solidFill>
              </a:rPr>
              <a:t>Ensure that the company_location column can handle string and json representations.</a:t>
            </a:r>
            <a:endParaRPr b="1" i="1" sz="1200">
              <a:solidFill>
                <a:schemeClr val="dk2"/>
              </a:solidFill>
            </a:endParaRPr>
          </a:p>
        </p:txBody>
      </p:sp>
      <p:sp>
        <p:nvSpPr>
          <p:cNvPr id="239" name="Google Shape;239;p31"/>
          <p:cNvSpPr txBox="1"/>
          <p:nvPr/>
        </p:nvSpPr>
        <p:spPr>
          <a:xfrm>
            <a:off x="5280950" y="762425"/>
            <a:ext cx="2618700" cy="474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800">
                <a:solidFill>
                  <a:schemeClr val="dk2"/>
                </a:solidFill>
              </a:rPr>
              <a:t>Extend the logic for company_location to be able to handle string and json representations</a:t>
            </a:r>
            <a:endParaRPr b="1" i="1" sz="800">
              <a:solidFill>
                <a:schemeClr val="dk2"/>
              </a:solidFill>
            </a:endParaRPr>
          </a:p>
        </p:txBody>
      </p:sp>
      <p:cxnSp>
        <p:nvCxnSpPr>
          <p:cNvPr id="240" name="Google Shape;240;p31"/>
          <p:cNvCxnSpPr/>
          <p:nvPr/>
        </p:nvCxnSpPr>
        <p:spPr>
          <a:xfrm>
            <a:off x="6546725" y="1366925"/>
            <a:ext cx="3600" cy="28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1" name="Google Shape;241;p31"/>
          <p:cNvSpPr txBox="1"/>
          <p:nvPr/>
        </p:nvSpPr>
        <p:spPr>
          <a:xfrm>
            <a:off x="5280950" y="1753025"/>
            <a:ext cx="2618700" cy="37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The unit tests for the company_location type aren’t passing.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242" name="Google Shape;242;p31"/>
          <p:cNvSpPr txBox="1"/>
          <p:nvPr/>
        </p:nvSpPr>
        <p:spPr>
          <a:xfrm>
            <a:off x="5280875" y="2591225"/>
            <a:ext cx="2618700" cy="474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dk2"/>
                </a:solidFill>
              </a:rPr>
              <a:t>It appears that the unit tests for company_location are throwing a JSONDecodeError. </a:t>
            </a:r>
            <a:endParaRPr sz="800" u="sng">
              <a:solidFill>
                <a:schemeClr val="dk2"/>
              </a:solidFill>
            </a:endParaRPr>
          </a:p>
        </p:txBody>
      </p:sp>
      <p:sp>
        <p:nvSpPr>
          <p:cNvPr id="243" name="Google Shape;243;p31"/>
          <p:cNvSpPr txBox="1"/>
          <p:nvPr/>
        </p:nvSpPr>
        <p:spPr>
          <a:xfrm>
            <a:off x="5280950" y="3581825"/>
            <a:ext cx="2618700" cy="61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800">
                <a:solidFill>
                  <a:schemeClr val="dk2"/>
                </a:solidFill>
              </a:rPr>
              <a:t>I am extending the company_location column.</a:t>
            </a:r>
            <a:endParaRPr b="1" i="1"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800">
                <a:solidFill>
                  <a:srgbClr val="E69138"/>
                </a:solidFill>
              </a:rPr>
              <a:t>I must ensure that when a string is provided as input it doesn’t throw a JSONDecodeError.</a:t>
            </a:r>
            <a:endParaRPr b="1" i="1" sz="800">
              <a:solidFill>
                <a:srgbClr val="E69138"/>
              </a:solidFill>
            </a:endParaRPr>
          </a:p>
        </p:txBody>
      </p:sp>
      <p:cxnSp>
        <p:nvCxnSpPr>
          <p:cNvPr id="244" name="Google Shape;244;p31"/>
          <p:cNvCxnSpPr/>
          <p:nvPr/>
        </p:nvCxnSpPr>
        <p:spPr>
          <a:xfrm>
            <a:off x="6546725" y="2205125"/>
            <a:ext cx="3600" cy="28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5" name="Google Shape;245;p31"/>
          <p:cNvCxnSpPr/>
          <p:nvPr/>
        </p:nvCxnSpPr>
        <p:spPr>
          <a:xfrm>
            <a:off x="6546725" y="3195725"/>
            <a:ext cx="3600" cy="28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6" name="Google Shape;246;p31"/>
          <p:cNvSpPr txBox="1"/>
          <p:nvPr/>
        </p:nvSpPr>
        <p:spPr>
          <a:xfrm>
            <a:off x="6365975" y="4023300"/>
            <a:ext cx="4485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47" name="Google Shape;247;p31"/>
          <p:cNvSpPr txBox="1"/>
          <p:nvPr/>
        </p:nvSpPr>
        <p:spPr>
          <a:xfrm>
            <a:off x="6720575" y="1330750"/>
            <a:ext cx="889800" cy="1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</a:rPr>
              <a:t>observe</a:t>
            </a:r>
            <a:endParaRPr sz="700">
              <a:solidFill>
                <a:schemeClr val="dk2"/>
              </a:solidFill>
            </a:endParaRPr>
          </a:p>
        </p:txBody>
      </p:sp>
      <p:sp>
        <p:nvSpPr>
          <p:cNvPr id="248" name="Google Shape;248;p31"/>
          <p:cNvSpPr txBox="1"/>
          <p:nvPr/>
        </p:nvSpPr>
        <p:spPr>
          <a:xfrm>
            <a:off x="6720575" y="2168950"/>
            <a:ext cx="889800" cy="1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</a:rPr>
              <a:t>reflect</a:t>
            </a:r>
            <a:endParaRPr sz="700">
              <a:solidFill>
                <a:schemeClr val="dk2"/>
              </a:solidFill>
            </a:endParaRPr>
          </a:p>
        </p:txBody>
      </p:sp>
      <p:sp>
        <p:nvSpPr>
          <p:cNvPr id="249" name="Google Shape;249;p31"/>
          <p:cNvSpPr txBox="1"/>
          <p:nvPr/>
        </p:nvSpPr>
        <p:spPr>
          <a:xfrm>
            <a:off x="6720575" y="3159550"/>
            <a:ext cx="889800" cy="1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</a:rPr>
              <a:t>Extend prompt </a:t>
            </a:r>
            <a:endParaRPr sz="700">
              <a:solidFill>
                <a:schemeClr val="dk2"/>
              </a:solidFill>
            </a:endParaRPr>
          </a:p>
        </p:txBody>
      </p:sp>
      <p:sp>
        <p:nvSpPr>
          <p:cNvPr id="250" name="Google Shape;250;p31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1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311700" y="1724275"/>
            <a:ext cx="8520600" cy="116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LLM Power Prompting</a:t>
            </a: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Terminology</a:t>
            </a:r>
            <a:endParaRPr/>
          </a:p>
        </p:txBody>
      </p:sp>
      <p:sp>
        <p:nvSpPr>
          <p:cNvPr id="257" name="Google Shape;257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System prompt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First message provided to LLM (usually not seen by end user)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Provides persona, rules about LLM output, style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2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2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3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3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pic>
        <p:nvPicPr>
          <p:cNvPr id="266" name="Google Shape;266;p33" title="Screenshot 2025-09-24 at 12.06.58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1800" y="177175"/>
            <a:ext cx="5451651" cy="180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3" title="Screenshot 2025-09-24 at 12.07.34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1800" y="2402250"/>
            <a:ext cx="5338100" cy="222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3"/>
          <p:cNvSpPr txBox="1"/>
          <p:nvPr/>
        </p:nvSpPr>
        <p:spPr>
          <a:xfrm>
            <a:off x="4085050" y="1893450"/>
            <a:ext cx="6516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…</a:t>
            </a:r>
            <a:endParaRPr b="1"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4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4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pic>
        <p:nvPicPr>
          <p:cNvPr id="275" name="Google Shape;275;p34" title="Screenshot 2025-09-24 at 12.09.40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2075" y="1133524"/>
            <a:ext cx="6871676" cy="2260538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4"/>
          <p:cNvSpPr txBox="1"/>
          <p:nvPr/>
        </p:nvSpPr>
        <p:spPr>
          <a:xfrm>
            <a:off x="4108325" y="671575"/>
            <a:ext cx="6516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…</a:t>
            </a:r>
            <a:endParaRPr b="1"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Terminology</a:t>
            </a:r>
            <a:endParaRPr/>
          </a:p>
        </p:txBody>
      </p:sp>
      <p:sp>
        <p:nvSpPr>
          <p:cNvPr id="282" name="Google Shape;282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 prompt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actual ask or instruction from a human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Basically all of our examples so far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Assistant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the LLM actually generates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5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5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6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6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291" name="Google Shape;291;p36"/>
          <p:cNvSpPr/>
          <p:nvPr/>
        </p:nvSpPr>
        <p:spPr>
          <a:xfrm>
            <a:off x="2050425" y="295575"/>
            <a:ext cx="4736100" cy="20016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2" name="Google Shape;292;p36"/>
          <p:cNvSpPr/>
          <p:nvPr/>
        </p:nvSpPr>
        <p:spPr>
          <a:xfrm>
            <a:off x="2050425" y="2483325"/>
            <a:ext cx="4736100" cy="9555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3" name="Google Shape;293;p36"/>
          <p:cNvSpPr/>
          <p:nvPr/>
        </p:nvSpPr>
        <p:spPr>
          <a:xfrm>
            <a:off x="2050425" y="3577175"/>
            <a:ext cx="4736100" cy="744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4" name="Google Shape;294;p36"/>
          <p:cNvSpPr txBox="1"/>
          <p:nvPr/>
        </p:nvSpPr>
        <p:spPr>
          <a:xfrm>
            <a:off x="3548300" y="1168361"/>
            <a:ext cx="18153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System prompt</a:t>
            </a:r>
            <a:endParaRPr b="1"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5" name="Google Shape;295;p36"/>
          <p:cNvSpPr txBox="1"/>
          <p:nvPr/>
        </p:nvSpPr>
        <p:spPr>
          <a:xfrm>
            <a:off x="3657974" y="2733650"/>
            <a:ext cx="15588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User</a:t>
            </a:r>
            <a:r>
              <a:rPr b="1"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prompt</a:t>
            </a:r>
            <a:endParaRPr b="1"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6" name="Google Shape;296;p36"/>
          <p:cNvSpPr txBox="1"/>
          <p:nvPr/>
        </p:nvSpPr>
        <p:spPr>
          <a:xfrm>
            <a:off x="3505022" y="3724250"/>
            <a:ext cx="20148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Assistant</a:t>
            </a:r>
            <a:r>
              <a:rPr b="1"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prompt</a:t>
            </a:r>
            <a:endParaRPr b="1"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Practices</a:t>
            </a:r>
            <a:endParaRPr/>
          </a:p>
        </p:txBody>
      </p:sp>
      <p:sp>
        <p:nvSpPr>
          <p:cNvPr id="302" name="Google Shape;302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Prompt improvement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https://docs.anthropic.com/en/docs/build-with-claude/prompt-engineering/prompt-improver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Clear prompting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Give prompt to someone with minimal context and if they’re confused an LLM will be too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role prompting aggressively to make system prompts more powerful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7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7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8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8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311" name="Google Shape;311;p38"/>
          <p:cNvSpPr txBox="1"/>
          <p:nvPr/>
        </p:nvSpPr>
        <p:spPr>
          <a:xfrm>
            <a:off x="934400" y="1754325"/>
            <a:ext cx="7109100" cy="8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You are a helpful assistant that loves programming at the level of a senior software developer and is </a:t>
            </a:r>
            <a:r>
              <a:rPr i="1"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very</a:t>
            </a:r>
            <a:r>
              <a:rPr i="1"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i="1"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detailed</a:t>
            </a:r>
            <a:r>
              <a:rPr i="1"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and pedantic in your answers.</a:t>
            </a:r>
            <a:endParaRPr i="1"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9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9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pic>
        <p:nvPicPr>
          <p:cNvPr id="318" name="Google Shape;318;p39" title="Screenshot 2025-09-24 at 12.54.45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1462" y="114550"/>
            <a:ext cx="5027124" cy="449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0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40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325" name="Google Shape;325;p40"/>
          <p:cNvSpPr txBox="1"/>
          <p:nvPr/>
        </p:nvSpPr>
        <p:spPr>
          <a:xfrm>
            <a:off x="1033875" y="354600"/>
            <a:ext cx="73779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You are a Gen Z digital bestie. Always sound like you’re texting on Snapchat at 2am.</a:t>
            </a:r>
            <a:endParaRPr i="1"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6" name="Google Shape;326;p40" title="Screenshot 2025-09-24 at 12.51.51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50" y="1438000"/>
            <a:ext cx="6635150" cy="274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Prompts should be formatted with structure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41"/>
          <p:cNvSpPr/>
          <p:nvPr/>
        </p:nvSpPr>
        <p:spPr>
          <a:xfrm>
            <a:off x="2915325" y="1750200"/>
            <a:ext cx="3177000" cy="27114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Practices</a:t>
            </a:r>
            <a:endParaRPr/>
          </a:p>
        </p:txBody>
      </p:sp>
      <p:sp>
        <p:nvSpPr>
          <p:cNvPr id="334" name="Google Shape;334;p41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1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336" name="Google Shape;336;p41"/>
          <p:cNvSpPr txBox="1"/>
          <p:nvPr/>
        </p:nvSpPr>
        <p:spPr>
          <a:xfrm>
            <a:off x="3317925" y="2041100"/>
            <a:ext cx="2676600" cy="20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Here are the logs:</a:t>
            </a:r>
            <a:br>
              <a:rPr b="1" i="1" lang="en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1" lang="en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&lt;log&gt;</a:t>
            </a:r>
            <a:br>
              <a:rPr b="1" i="1" lang="en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1" lang="en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LOG MESSAGE</a:t>
            </a:r>
            <a:endParaRPr b="1" i="1"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&lt;log&gt; and the stack trace:</a:t>
            </a:r>
            <a:br>
              <a:rPr b="1" i="1" lang="en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1" lang="en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&lt;error&gt;</a:t>
            </a:r>
            <a:br>
              <a:rPr b="1" i="1" lang="en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1" lang="en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STACK TRACE</a:t>
            </a:r>
            <a:br>
              <a:rPr b="1" i="1" lang="en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1" lang="en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&lt;error&gt;</a:t>
            </a:r>
            <a:endParaRPr b="1" i="1"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Prompting background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Prompts are the </a:t>
            </a:r>
            <a:r>
              <a:rPr i="1" lang="en"/>
              <a:t>lingua franca</a:t>
            </a:r>
            <a:r>
              <a:rPr lang="en"/>
              <a:t> for getting LLMs to do what we want and also effectively programming them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 title="Screenshot 2025-08-31 at 7.53.17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375" y="1749975"/>
            <a:ext cx="7173402" cy="29632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7880350" y="2980175"/>
            <a:ext cx="1203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Courtesy of </a:t>
            </a:r>
            <a:r>
              <a:rPr i="1" lang="en" sz="11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Andrej Karpathy</a:t>
            </a:r>
            <a:endParaRPr i="1"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Practices</a:t>
            </a:r>
            <a:endParaRPr/>
          </a:p>
        </p:txBody>
      </p:sp>
      <p:sp>
        <p:nvSpPr>
          <p:cNvPr id="342" name="Google Shape;342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 explicit about what you want (languages, tech stacks, libraries, constraints)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Decompose tasks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42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42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3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43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351" name="Google Shape;351;p43"/>
          <p:cNvSpPr txBox="1"/>
          <p:nvPr/>
        </p:nvSpPr>
        <p:spPr>
          <a:xfrm>
            <a:off x="3271150" y="2164525"/>
            <a:ext cx="2420400" cy="6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Questions?</a:t>
            </a:r>
            <a:endParaRPr b="1" sz="3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analogy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Look to how we’ve </a:t>
            </a:r>
            <a:r>
              <a:rPr lang="en"/>
              <a:t>changed our search engine interactions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pic>
        <p:nvPicPr>
          <p:cNvPr id="87" name="Google Shape;87;p16" title="Screenshot 2025-09-25 at 10.56.10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525" y="2284774"/>
            <a:ext cx="3339176" cy="1390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6"/>
          <p:cNvCxnSpPr/>
          <p:nvPr/>
        </p:nvCxnSpPr>
        <p:spPr>
          <a:xfrm>
            <a:off x="3973325" y="2985050"/>
            <a:ext cx="555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89" name="Google Shape;89;p16" title="Screenshot 2025-09-25 at 10.57.57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6550" y="2436899"/>
            <a:ext cx="3735751" cy="129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Prompting Background</a:t>
            </a:r>
            <a:endParaRPr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311700" y="1000075"/>
            <a:ext cx="8520600" cy="41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Prompting is both an art and a science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Black-box nature of LLMs means there’s some magic to </a:t>
            </a:r>
            <a:r>
              <a:rPr i="1" lang="en"/>
              <a:t>LLM-whispering</a:t>
            </a:r>
            <a:r>
              <a:rPr lang="en"/>
              <a:t> effectively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…but there are established techniques that have empirically improved LLM performance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Zero-shot prompting</a:t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Ask the LLM to do a thing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support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examples</a:t>
            </a:r>
            <a:endParaRPr/>
          </a:p>
        </p:txBody>
      </p:sp>
      <p:sp>
        <p:nvSpPr>
          <p:cNvPr id="105" name="Google Shape;105;p18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8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107" name="Google Shape;107;p18"/>
          <p:cNvSpPr/>
          <p:nvPr/>
        </p:nvSpPr>
        <p:spPr>
          <a:xfrm>
            <a:off x="2046550" y="2524575"/>
            <a:ext cx="5059200" cy="10311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8"/>
          <p:cNvSpPr txBox="1"/>
          <p:nvPr/>
        </p:nvSpPr>
        <p:spPr>
          <a:xfrm>
            <a:off x="2517975" y="2728875"/>
            <a:ext cx="4457100" cy="6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chemeClr val="dk2"/>
                </a:solidFill>
              </a:rPr>
              <a:t>Write me a Rust for-loop that iterates over a list of strings for every, printing every value in an even index</a:t>
            </a:r>
            <a:endParaRPr b="1" i="1"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K-shot prompting</a:t>
            </a:r>
            <a:endParaRPr/>
          </a:p>
        </p:txBody>
      </p:sp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311700" y="1152475"/>
            <a:ext cx="8520600" cy="20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Ask the LLM to do the thing but give it some examples of how to do it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Sometimes called </a:t>
            </a:r>
            <a:r>
              <a:rPr i="1" lang="en"/>
              <a:t>in-context learning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</a:t>
            </a:r>
            <a:r>
              <a:rPr lang="en"/>
              <a:t>-shot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1, 3, 5 (some </a:t>
            </a:r>
            <a:r>
              <a:rPr lang="en"/>
              <a:t>empirical results justify these numbers)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Ideal for tasks that don’t have too many reasoning steps</a:t>
            </a:r>
            <a:endParaRPr/>
          </a:p>
        </p:txBody>
      </p:sp>
      <p:sp>
        <p:nvSpPr>
          <p:cNvPr id="115" name="Google Shape;115;p19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9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/>
          <p:nvPr/>
        </p:nvSpPr>
        <p:spPr>
          <a:xfrm>
            <a:off x="648675" y="617825"/>
            <a:ext cx="3385500" cy="40005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2" name="Google Shape;122;p20"/>
          <p:cNvCxnSpPr/>
          <p:nvPr/>
        </p:nvCxnSpPr>
        <p:spPr>
          <a:xfrm>
            <a:off x="4157250" y="2599975"/>
            <a:ext cx="578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3" name="Google Shape;123;p20"/>
          <p:cNvSpPr/>
          <p:nvPr/>
        </p:nvSpPr>
        <p:spPr>
          <a:xfrm>
            <a:off x="4915875" y="617825"/>
            <a:ext cx="3385500" cy="40005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0"/>
          <p:cNvSpPr txBox="1"/>
          <p:nvPr/>
        </p:nvSpPr>
        <p:spPr>
          <a:xfrm>
            <a:off x="1061100" y="2198675"/>
            <a:ext cx="26187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chemeClr val="dk2"/>
                </a:solidFill>
              </a:rPr>
              <a:t>Write a for-loop iterating over a list of strings using the naming convention in our repo.</a:t>
            </a:r>
            <a:endParaRPr b="1" i="1" sz="1200">
              <a:solidFill>
                <a:schemeClr val="dk2"/>
              </a:solidFill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5157975" y="1219625"/>
            <a:ext cx="2944200" cy="29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chemeClr val="dk2"/>
                </a:solidFill>
              </a:rPr>
              <a:t>Write a for-loop iterating over a list of strings using the naming convention in our repo. </a:t>
            </a:r>
            <a:r>
              <a:rPr b="1" i="1" lang="en" sz="1200">
                <a:solidFill>
                  <a:schemeClr val="dk2"/>
                </a:solidFill>
              </a:rPr>
              <a:t>Here are some examples of how we typically format variable names.</a:t>
            </a:r>
            <a:endParaRPr b="1" i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chemeClr val="dk2"/>
                </a:solidFill>
              </a:rPr>
              <a:t>&lt;example&gt;</a:t>
            </a:r>
            <a:endParaRPr b="1" i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chemeClr val="dk2"/>
                </a:solidFill>
              </a:rPr>
              <a:t>var StRaRrAy = [‘cat’, ‘dog’, ‘wombat’]</a:t>
            </a:r>
            <a:endParaRPr b="1" i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chemeClr val="dk2"/>
                </a:solidFill>
              </a:rPr>
              <a:t>&lt;/example&gt;</a:t>
            </a:r>
            <a:endParaRPr b="1" i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200">
                <a:solidFill>
                  <a:schemeClr val="dk2"/>
                </a:solidFill>
              </a:rPr>
              <a:t>&lt;example&gt;</a:t>
            </a:r>
            <a:endParaRPr b="1" i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200">
                <a:solidFill>
                  <a:schemeClr val="dk2"/>
                </a:solidFill>
              </a:rPr>
              <a:t>def</a:t>
            </a:r>
            <a:r>
              <a:rPr b="1" i="1" lang="en" sz="1200">
                <a:solidFill>
                  <a:schemeClr val="dk2"/>
                </a:solidFill>
              </a:rPr>
              <a:t> func CaPiTaLiZeStR = () =&gt; {}</a:t>
            </a:r>
            <a:endParaRPr b="1" i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200">
                <a:solidFill>
                  <a:schemeClr val="dk2"/>
                </a:solidFill>
              </a:rPr>
              <a:t>&lt;/example&gt;</a:t>
            </a:r>
            <a:endParaRPr b="1" i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200">
              <a:solidFill>
                <a:schemeClr val="dk2"/>
              </a:solidFill>
            </a:endParaRPr>
          </a:p>
        </p:txBody>
      </p:sp>
      <p:sp>
        <p:nvSpPr>
          <p:cNvPr id="126" name="Google Shape;126;p20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0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Chain-of-Thought Prompting</a:t>
            </a:r>
            <a:endParaRPr/>
          </a:p>
        </p:txBody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Show reasoning steps for a given task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Multi-shot CoT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Work out reasoning traces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Zero-shot CoT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“Let’s think step-by-step”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Prompt for reasoning in explicit &lt;reasoning&gt; tags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Best for steps with multiple logical steps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Programming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Math</a:t>
            </a:r>
            <a:endParaRPr/>
          </a:p>
        </p:txBody>
      </p:sp>
      <p:sp>
        <p:nvSpPr>
          <p:cNvPr id="134" name="Google Shape;134;p21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1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