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3D8AC2F-A7B3-4007-8E84-5ED87223F274}">
  <a:tblStyle styleId="{A3D8AC2F-A7B3-4007-8E84-5ED87223F2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Welcome to english 170 - structured writing for professionals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79dc37a6fb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79dc37a6fb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My alternative to vibe coding: human-agent engineering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These days bad code is both architecturally wrong </a:t>
            </a:r>
            <a:r>
              <a:rPr lang="en"/>
              <a:t>decisions</a:t>
            </a:r>
            <a:r>
              <a:rPr lang="en"/>
              <a:t> but also functionally incorrect software (from hallucinating LLMs)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854390a961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854390a96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Tools will go out of date. I won’t be too prescriptive here. This class will evolve just as the field is evolving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7b974b8d4d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7b974b8d4d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854390a961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854390a961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Elephant in the room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Unlikely that we’ll be able to significantly increase enrollment cap (not my call)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If it were up to me everyone would be allowed in and we’d be teaching this class in the Stanford football stadium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If you’re #45 on the waitlist perhaps you’ll get lucky and people will be so turned off </a:t>
            </a:r>
            <a:r>
              <a:rPr lang="en"/>
              <a:t>after this lecture that you get in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We’ll try to get a larger space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All lecture materials on </a:t>
            </a:r>
            <a:r>
              <a:rPr lang="en"/>
              <a:t>official</a:t>
            </a:r>
            <a:r>
              <a:rPr lang="en"/>
              <a:t> course page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Additional reading will be there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Links to assignments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Joke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Who here has used AI coding tools?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ChatGPT?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Who has used ChatGPT to cheat on an assignment? [GET THEM!]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These are assignments are meant to be done using coding assignments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Assignments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Mainly in python and javascript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You </a:t>
            </a:r>
            <a:r>
              <a:rPr lang="en"/>
              <a:t>should</a:t>
            </a:r>
            <a:r>
              <a:rPr lang="en"/>
              <a:t> really have familiarity with this, so if you’re going to write messages in Ed asking for how to install python on your machine this isn’t the class for you</a:t>
            </a:r>
            <a:endParaRPr/>
          </a:p>
          <a:p>
            <a:pPr indent="-298450" lvl="2" marL="1371600" rtl="0" algn="l"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en"/>
              <a:t>Quite a bit of software experience is necessary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Don’t worry too much about grades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Assignments are more about completion rather than correctness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Much of it will be about experimentation - I will give you parameters and invite you to explore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Description of final project will go out later today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The students that are enrolled in the class will get access to many credits from different AI dev tool providers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7b974b8d4d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7b974b8d4d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799b09f2f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799b09f2f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Only math equation of the quarter. This equation explains why “context length” is such an important concept in LLMs (also to scare away the GSB students)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854390a961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854390a961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Causal self-attention mechanism - internal mathematical mechanism that helps the model learn </a:t>
            </a:r>
            <a:r>
              <a:rPr lang="en"/>
              <a:t>relationships</a:t>
            </a:r>
            <a:r>
              <a:rPr lang="en"/>
              <a:t> between words, syntactically and semantically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Tokenization is a bit more complicated (tokens that are embedded aren’t always full english words)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At the end every words is just a probability in a table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799b09f2f5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3799b09f2f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GPT-3 (OpenAI)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Trained on </a:t>
            </a:r>
            <a:r>
              <a:rPr b="1" lang="en">
                <a:solidFill>
                  <a:schemeClr val="dk1"/>
                </a:solidFill>
              </a:rPr>
              <a:t>~300 billion tokens</a:t>
            </a:r>
            <a:r>
              <a:rPr lang="en">
                <a:solidFill>
                  <a:schemeClr val="dk1"/>
                </a:solidFill>
              </a:rPr>
              <a:t>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Sources included Common Crawl, WebText2, Books1/2, and Wikipedia.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Roughly </a:t>
            </a:r>
            <a:r>
              <a:rPr b="1" lang="en">
                <a:solidFill>
                  <a:schemeClr val="dk1"/>
                </a:solidFill>
              </a:rPr>
              <a:t>570 GB of clean text data</a:t>
            </a:r>
            <a:r>
              <a:rPr lang="en">
                <a:solidFill>
                  <a:schemeClr val="dk1"/>
                </a:solidFill>
              </a:rPr>
              <a:t> after filtering and deduplication.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PaLM (Google, 2022)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Trained on </a:t>
            </a:r>
            <a:r>
              <a:rPr b="1" lang="en">
                <a:solidFill>
                  <a:schemeClr val="dk1"/>
                </a:solidFill>
              </a:rPr>
              <a:t>780 billion tokens</a:t>
            </a:r>
            <a:r>
              <a:rPr lang="en">
                <a:solidFill>
                  <a:schemeClr val="dk1"/>
                </a:solidFill>
              </a:rPr>
              <a:t>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Mixture of web documents, books, Wikipedia, and GitHub code.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LLaMA (Meta, 2023)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LLaMA-65B: </a:t>
            </a:r>
            <a:r>
              <a:rPr b="1" lang="en">
                <a:solidFill>
                  <a:schemeClr val="dk1"/>
                </a:solidFill>
              </a:rPr>
              <a:t>1.4 trillion tokens</a:t>
            </a:r>
            <a:r>
              <a:rPr lang="en">
                <a:solidFill>
                  <a:schemeClr val="dk1"/>
                </a:solidFill>
              </a:rPr>
              <a:t>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Mix of Common Crawl, GitHub, Wikipedia, ArXiv, StackExchange, and books.</a:t>
            </a:r>
            <a:endParaRPr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</a:rPr>
              <a:t> Code-Specific Models</a:t>
            </a:r>
            <a:endParaRPr b="1" sz="17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Codex (OpenAI, 2021)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Based on GPT-3, further pretrained on </a:t>
            </a:r>
            <a:r>
              <a:rPr b="1" lang="en">
                <a:solidFill>
                  <a:schemeClr val="dk1"/>
                </a:solidFill>
              </a:rPr>
              <a:t>tens of billions of code tokens</a:t>
            </a:r>
            <a:r>
              <a:rPr lang="en">
                <a:solidFill>
                  <a:schemeClr val="dk1"/>
                </a:solidFill>
              </a:rPr>
              <a:t> from public GitHub repositories.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Exact size not disclosed, but estimates put it around </a:t>
            </a:r>
            <a:r>
              <a:rPr b="1" lang="en">
                <a:solidFill>
                  <a:schemeClr val="dk1"/>
                </a:solidFill>
              </a:rPr>
              <a:t>150+ GB of code</a:t>
            </a:r>
            <a:r>
              <a:rPr lang="en">
                <a:solidFill>
                  <a:schemeClr val="dk1"/>
                </a:solidFill>
              </a:rPr>
              <a:t>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Code LLaMA (Meta, 2023)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Built on LLaMA-2, trained on </a:t>
            </a:r>
            <a:r>
              <a:rPr b="1" lang="en">
                <a:solidFill>
                  <a:schemeClr val="dk1"/>
                </a:solidFill>
              </a:rPr>
              <a:t>500 billion code tokens</a:t>
            </a:r>
            <a:r>
              <a:rPr lang="en">
                <a:solidFill>
                  <a:schemeClr val="dk1"/>
                </a:solidFill>
              </a:rPr>
              <a:t>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Sources: GitHub, StackOverflow, coding tutorials, and filtered high-quality code corpora.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StarCoder (HuggingFace + ServiceNow, 2023)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Trained on </a:t>
            </a:r>
            <a:r>
              <a:rPr b="1" lang="en">
                <a:solidFill>
                  <a:schemeClr val="dk1"/>
                </a:solidFill>
              </a:rPr>
              <a:t>1 trillion tokens total</a:t>
            </a:r>
            <a:r>
              <a:rPr lang="en">
                <a:solidFill>
                  <a:schemeClr val="dk1"/>
                </a:solidFill>
              </a:rPr>
              <a:t>, with a large fraction being </a:t>
            </a:r>
            <a:r>
              <a:rPr b="1" lang="en">
                <a:solidFill>
                  <a:schemeClr val="dk1"/>
                </a:solidFill>
              </a:rPr>
              <a:t>over 600+ programming languages</a:t>
            </a:r>
            <a:r>
              <a:rPr lang="en">
                <a:solidFill>
                  <a:schemeClr val="dk1"/>
                </a:solidFill>
              </a:rPr>
              <a:t> from The Stack dataset.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About </a:t>
            </a:r>
            <a:r>
              <a:rPr b="1" lang="en">
                <a:solidFill>
                  <a:schemeClr val="dk1"/>
                </a:solidFill>
              </a:rPr>
              <a:t>3.1 TB of source code</a:t>
            </a:r>
            <a:r>
              <a:rPr lang="en">
                <a:solidFill>
                  <a:schemeClr val="dk1"/>
                </a:solidFill>
              </a:rPr>
              <a:t> after filtering.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For reference English wikipedia is about 3B tokens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854390a961_2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3854390a961_2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Reasoning models are typically the ones that say “-think” in the model name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LLMs are trained to have “special” </a:t>
            </a:r>
            <a:r>
              <a:rPr lang="en"/>
              <a:t>capabilities</a:t>
            </a:r>
            <a:r>
              <a:rPr lang="en"/>
              <a:t> like the ability to generate relevant functions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854390a961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3854390a961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Hallucinations seem more prominent in languages that are less well-represented in public code corpora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Context windows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primacy/recency bias (recency ends up still being strong)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Lost-in-the-middle effect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Latency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Thinking through how to organize your </a:t>
            </a:r>
            <a:r>
              <a:rPr lang="en"/>
              <a:t>work so that you are maximizing your thinking utilization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A lot of human context switching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Still pretty expensive to run LLMs at scale but that cost drops by around 10x every year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7b974b8d4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7b974b8d4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Jokes! It’s 8:30 am after all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But as we’ll see this class we will spend a lot of time learning to write well-structured english prose, more than sophisticated fancy code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This is the way that software engineering is evolving as we </a:t>
            </a:r>
            <a:r>
              <a:rPr lang="en"/>
              <a:t>learn to interact with modern AI systems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whom is this your first class of the quarter? First class at Stanford? Exciting, you’ll either walk out of this thinking I’m so lucky to be @ Stanford, or when’s the deadline for me to get refunded on my tuition?	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819bd9134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3819bd9134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854390a961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854390a96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Today I’ll given an overview for what the structure and topics of the course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Then we’ll spend some time doing a how the sausage is made for LLMs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The most “AI”-ey lecture we’ll have all quarter so stick with me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7b974b8d4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7b974b8d4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The generative AI revolution is poised to revolutionize just about every industry out there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New headlines come up every day about the advances that have been made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Huge capital investment from major tech corporations, it is likely the closest we have been to AGI in human history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In the 13 years I’ve been </a:t>
            </a:r>
            <a:r>
              <a:rPr lang="en"/>
              <a:t>doing</a:t>
            </a:r>
            <a:r>
              <a:rPr lang="en"/>
              <a:t> AI, the excitement level for the field is higher than it’s ever been 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7b974b8d4d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7b974b8d4d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But for software, there are some hard truths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Not going to mince words, software engineering as an industry is getting shaken - we’re experiencing a huge overhaul for the entire ecosystem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20% drop in enrollment for this major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The only professions with higher unemployment rate: </a:t>
            </a:r>
            <a:r>
              <a:rPr lang="en"/>
              <a:t>graphic</a:t>
            </a:r>
            <a:r>
              <a:rPr lang="en"/>
              <a:t> design (hello midjourney/veo3), chemistry (have you ever met a chemist?), anthropology (no one’s paying to find out how humans descended from homo habilis)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7b974b8d4d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7b974b8d4d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But there is some good news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Students learning CS today have the potential to be an order of magnitude better than I was when I was learning.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Part of the software engineering identity crisis is about asking ourselves what it really means to be a developer?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If your only value add is knowing how to copy-paste from Stackoverflow then you will be replaced by AI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If you think in terms of systems, understand business context, think through resilient architectures and abstractions, AI will strap a rocket to your back in terms of productivity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I promise I will teach you the state-of-the-art in how to use AI in software development today. This will make you irreplaceable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9dc37a6f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9dc37a6f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Which brings us to this course…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7b974b8d4d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7b974b8d4d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I want to set expectation upfront to scare off the GSB students. This is not the vibe coding class.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Vibe </a:t>
            </a:r>
            <a:r>
              <a:rPr lang="en"/>
              <a:t>coding</a:t>
            </a:r>
            <a:r>
              <a:rPr lang="en"/>
              <a:t> has different definitions but the standard one of just YOLO-ing and tab-accepting AI code is not the focus here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I’ll tell you why: vibe coding is just not good enough to truly build good software. Hard to predict but we’re likely 2-10+ years away from that being a viable way to build robust production-level software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Again t</a:t>
            </a:r>
            <a:r>
              <a:rPr lang="en">
                <a:solidFill>
                  <a:schemeClr val="dk1"/>
                </a:solidFill>
              </a:rPr>
              <a:t>his is not a class to teach non-technical users how to not have to hire developers.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This is a class for fairly experienced engineers to truly become 10x engineers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19bd9134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19bd9134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Relationship Id="rId4" Type="http://schemas.openxmlformats.org/officeDocument/2006/relationships/image" Target="../media/image3.png"/><Relationship Id="rId5" Type="http://schemas.openxmlformats.org/officeDocument/2006/relationships/image" Target="../media/image9.png"/><Relationship Id="rId6" Type="http://schemas.openxmlformats.org/officeDocument/2006/relationships/image" Target="../media/image2.png"/><Relationship Id="rId7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themodernsoftware.dev" TargetMode="External"/><Relationship Id="rId4" Type="http://schemas.openxmlformats.org/officeDocument/2006/relationships/hyperlink" Target="https://github.com/mihail911/modern-software-dev-assignments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Relationship Id="rId4" Type="http://schemas.openxmlformats.org/officeDocument/2006/relationships/image" Target="../media/image7.png"/><Relationship Id="rId5" Type="http://schemas.openxmlformats.org/officeDocument/2006/relationships/image" Target="../media/image12.png"/><Relationship Id="rId6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14.png"/><Relationship Id="rId5" Type="http://schemas.openxmlformats.org/officeDocument/2006/relationships/image" Target="../media/image10.png"/><Relationship Id="rId6" Type="http://schemas.openxmlformats.org/officeDocument/2006/relationships/image" Target="../media/image1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Structured Writing for Professionals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English 170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Stanford University, Fall 2025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Mihail Eric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Takeaway</a:t>
            </a:r>
            <a:endParaRPr/>
          </a:p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Human-agent engineering 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Focus on the skills that are not yet replaced by AI systems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Business understanding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Become the tech lead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LLMs are only as good as you are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Good context leads to good code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you can’t understand your codebase, neither will an LLM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7" name="Google Shape;137;p22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2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39" name="Google Shape;139;p22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Takeaway</a:t>
            </a:r>
            <a:endParaRPr/>
          </a:p>
        </p:txBody>
      </p:sp>
      <p:sp>
        <p:nvSpPr>
          <p:cNvPr id="145" name="Google Shape;14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Read and review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a lot</a:t>
            </a:r>
            <a:r>
              <a:rPr lang="en">
                <a:latin typeface="Roboto"/>
                <a:ea typeface="Roboto"/>
                <a:cs typeface="Roboto"/>
                <a:sym typeface="Roboto"/>
              </a:rPr>
              <a:t> of code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Learn to discern good from bad, wrong software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Have good taste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Experiment aggressively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There are no established software patterns yet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Everyone is still figuring it out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This class will introduce many workflows and tools - figure out what works for you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6" name="Google Shape;146;p23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3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48" name="Google Shape;148;p23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Course Logistics</a:t>
            </a:r>
            <a:endParaRPr/>
          </a:p>
        </p:txBody>
      </p:sp>
      <p:sp>
        <p:nvSpPr>
          <p:cNvPr id="154" name="Google Shape;154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bit about me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Stanford undergrad/grad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Head of AI at a stealth startup in the sales space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Built first LLMs at Amazon Alexa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Founded and sold an ML education startup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Founded a YC-backed AI coding company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 awesome CA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Febie Lin</a:t>
            </a:r>
            <a:endParaRPr/>
          </a:p>
        </p:txBody>
      </p:sp>
      <p:sp>
        <p:nvSpPr>
          <p:cNvPr id="155" name="Google Shape;155;p24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4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57" name="Google Shape;157;p24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pic>
        <p:nvPicPr>
          <p:cNvPr id="158" name="Google Shape;15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57675" y="1806425"/>
            <a:ext cx="572700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5317" y="1806425"/>
            <a:ext cx="894660" cy="572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24" title="Screenshot 2025-09-21 at 12.58.51 AM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46850" y="1810500"/>
            <a:ext cx="572700" cy="5645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042621" y="2810550"/>
            <a:ext cx="375830" cy="4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2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584992" y="2810550"/>
            <a:ext cx="572700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Course Logistics</a:t>
            </a:r>
            <a:endParaRPr/>
          </a:p>
        </p:txBody>
      </p:sp>
      <p:sp>
        <p:nvSpPr>
          <p:cNvPr id="168" name="Google Shape;168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https://themodernsoftware.dev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Lectures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Mon/Fri 8:30-9:20 am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Deliverables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9 assignments (1x/week) focusing on lecture material practice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https://github.com/mihail911/modern-software-dev-assignments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1 final open-ended project in which you will exercise AI coding principles we cover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Grading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80/15/5 breakdown for project/assignments/participation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Something pretty awesome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Guest lectures from founders leading top AI developer startups today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$100s of millions raised, billions in valuation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Don’t miss these talks!</a:t>
            </a:r>
            <a:endParaRPr/>
          </a:p>
        </p:txBody>
      </p:sp>
      <p:sp>
        <p:nvSpPr>
          <p:cNvPr id="169" name="Google Shape;169;p25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5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71" name="Google Shape;171;p25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6"/>
          <p:cNvSpPr txBox="1"/>
          <p:nvPr>
            <p:ph type="title"/>
          </p:nvPr>
        </p:nvSpPr>
        <p:spPr>
          <a:xfrm>
            <a:off x="451125" y="19222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440"/>
              <a:t>How LLMs Work in 5 Slides </a:t>
            </a:r>
            <a:endParaRPr sz="344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440"/>
              <a:t>(</a:t>
            </a:r>
            <a:r>
              <a:rPr lang="en" sz="3440"/>
              <a:t>For Engineers)</a:t>
            </a:r>
            <a:endParaRPr sz="3440"/>
          </a:p>
        </p:txBody>
      </p:sp>
      <p:sp>
        <p:nvSpPr>
          <p:cNvPr id="177" name="Google Shape;177;p26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6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79" name="Google Shape;179;p26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7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Basics</a:t>
            </a:r>
            <a:endParaRPr/>
          </a:p>
        </p:txBody>
      </p:sp>
      <p:sp>
        <p:nvSpPr>
          <p:cNvPr id="185" name="Google Shape;185;p27"/>
          <p:cNvSpPr txBox="1"/>
          <p:nvPr>
            <p:ph idx="1" type="body"/>
          </p:nvPr>
        </p:nvSpPr>
        <p:spPr>
          <a:xfrm>
            <a:off x="311700" y="1117100"/>
            <a:ext cx="8520600" cy="200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LLMs (large language models) are autoregressive models for next-token prediction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7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7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88" name="Google Shape;188;p27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pic>
        <p:nvPicPr>
          <p:cNvPr id="189" name="Google Shape;189;p27" title="autoregressive_formul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95525" y="2274438"/>
            <a:ext cx="375285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27" title="example_autoregressiv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0" y="3792063"/>
            <a:ext cx="9142500" cy="34247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1" name="Google Shape;191;p27"/>
          <p:cNvCxnSpPr/>
          <p:nvPr/>
        </p:nvCxnSpPr>
        <p:spPr>
          <a:xfrm>
            <a:off x="4487700" y="3148563"/>
            <a:ext cx="8100" cy="5673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8"/>
          <p:cNvSpPr/>
          <p:nvPr/>
        </p:nvSpPr>
        <p:spPr>
          <a:xfrm>
            <a:off x="2002375" y="4146588"/>
            <a:ext cx="702300" cy="302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7" name="Google Shape;197;p28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Basics</a:t>
            </a:r>
            <a:endParaRPr/>
          </a:p>
        </p:txBody>
      </p:sp>
      <p:sp>
        <p:nvSpPr>
          <p:cNvPr id="198" name="Google Shape;198;p28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28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200" name="Google Shape;200;p28"/>
          <p:cNvSpPr txBox="1"/>
          <p:nvPr/>
        </p:nvSpPr>
        <p:spPr>
          <a:xfrm>
            <a:off x="2226900" y="4114113"/>
            <a:ext cx="355800" cy="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 </a:t>
            </a:r>
            <a:endParaRPr sz="12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1" name="Google Shape;201;p28"/>
          <p:cNvSpPr/>
          <p:nvPr/>
        </p:nvSpPr>
        <p:spPr>
          <a:xfrm>
            <a:off x="3221575" y="4146588"/>
            <a:ext cx="702300" cy="302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2" name="Google Shape;202;p28"/>
          <p:cNvSpPr txBox="1"/>
          <p:nvPr/>
        </p:nvSpPr>
        <p:spPr>
          <a:xfrm>
            <a:off x="3366925" y="4114113"/>
            <a:ext cx="411600" cy="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for</a:t>
            </a:r>
            <a:r>
              <a:rPr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12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3" name="Google Shape;203;p28"/>
          <p:cNvSpPr/>
          <p:nvPr/>
        </p:nvSpPr>
        <p:spPr>
          <a:xfrm>
            <a:off x="4440775" y="4146588"/>
            <a:ext cx="702300" cy="302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4" name="Google Shape;204;p28"/>
          <p:cNvSpPr txBox="1"/>
          <p:nvPr/>
        </p:nvSpPr>
        <p:spPr>
          <a:xfrm>
            <a:off x="4580313" y="4130263"/>
            <a:ext cx="601200" cy="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loop</a:t>
            </a:r>
            <a:r>
              <a:rPr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12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5" name="Google Shape;205;p28"/>
          <p:cNvSpPr/>
          <p:nvPr/>
        </p:nvSpPr>
        <p:spPr>
          <a:xfrm>
            <a:off x="5659975" y="4146588"/>
            <a:ext cx="702300" cy="302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6" name="Google Shape;206;p28"/>
          <p:cNvSpPr txBox="1"/>
          <p:nvPr/>
        </p:nvSpPr>
        <p:spPr>
          <a:xfrm>
            <a:off x="5837950" y="4130238"/>
            <a:ext cx="411600" cy="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for</a:t>
            </a:r>
            <a:r>
              <a:rPr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12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7" name="Google Shape;207;p28"/>
          <p:cNvSpPr/>
          <p:nvPr/>
        </p:nvSpPr>
        <p:spPr>
          <a:xfrm>
            <a:off x="1748350" y="3308100"/>
            <a:ext cx="4831500" cy="396300"/>
          </a:xfrm>
          <a:prstGeom prst="roundRect">
            <a:avLst>
              <a:gd fmla="val 16667" name="adj"/>
            </a:avLst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08" name="Google Shape;208;p28"/>
          <p:cNvCxnSpPr/>
          <p:nvPr/>
        </p:nvCxnSpPr>
        <p:spPr>
          <a:xfrm rot="10800000">
            <a:off x="2367500" y="3759213"/>
            <a:ext cx="0" cy="282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09" name="Google Shape;209;p28"/>
          <p:cNvCxnSpPr/>
          <p:nvPr/>
        </p:nvCxnSpPr>
        <p:spPr>
          <a:xfrm rot="10800000">
            <a:off x="3586700" y="3759213"/>
            <a:ext cx="0" cy="282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0" name="Google Shape;210;p28"/>
          <p:cNvCxnSpPr/>
          <p:nvPr/>
        </p:nvCxnSpPr>
        <p:spPr>
          <a:xfrm rot="10800000">
            <a:off x="4805900" y="3767275"/>
            <a:ext cx="0" cy="282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1" name="Google Shape;211;p28"/>
          <p:cNvCxnSpPr/>
          <p:nvPr/>
        </p:nvCxnSpPr>
        <p:spPr>
          <a:xfrm rot="10800000">
            <a:off x="6025100" y="3759213"/>
            <a:ext cx="0" cy="282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2" name="Google Shape;212;p28"/>
          <p:cNvSpPr txBox="1"/>
          <p:nvPr/>
        </p:nvSpPr>
        <p:spPr>
          <a:xfrm>
            <a:off x="3505600" y="3308100"/>
            <a:ext cx="15753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Embedding layer</a:t>
            </a:r>
            <a:endParaRPr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3" name="Google Shape;213;p28"/>
          <p:cNvSpPr/>
          <p:nvPr/>
        </p:nvSpPr>
        <p:spPr>
          <a:xfrm>
            <a:off x="1748350" y="1719328"/>
            <a:ext cx="4831500" cy="994500"/>
          </a:xfrm>
          <a:prstGeom prst="roundRect">
            <a:avLst>
              <a:gd fmla="val 16667" name="adj"/>
            </a:avLst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14" name="Google Shape;214;p28"/>
          <p:cNvCxnSpPr/>
          <p:nvPr/>
        </p:nvCxnSpPr>
        <p:spPr>
          <a:xfrm rot="10800000">
            <a:off x="2353525" y="2481260"/>
            <a:ext cx="0" cy="65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5" name="Google Shape;215;p28"/>
          <p:cNvCxnSpPr/>
          <p:nvPr/>
        </p:nvCxnSpPr>
        <p:spPr>
          <a:xfrm rot="10800000">
            <a:off x="3586700" y="2479760"/>
            <a:ext cx="0" cy="65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6" name="Google Shape;216;p28"/>
          <p:cNvCxnSpPr/>
          <p:nvPr/>
        </p:nvCxnSpPr>
        <p:spPr>
          <a:xfrm rot="10800000">
            <a:off x="4791925" y="2479748"/>
            <a:ext cx="0" cy="65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7" name="Google Shape;217;p28"/>
          <p:cNvCxnSpPr/>
          <p:nvPr/>
        </p:nvCxnSpPr>
        <p:spPr>
          <a:xfrm rot="10800000">
            <a:off x="6043750" y="2479760"/>
            <a:ext cx="0" cy="65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8" name="Google Shape;218;p28"/>
          <p:cNvSpPr/>
          <p:nvPr/>
        </p:nvSpPr>
        <p:spPr>
          <a:xfrm>
            <a:off x="2230225" y="2133000"/>
            <a:ext cx="246600" cy="246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9" name="Google Shape;219;p28"/>
          <p:cNvSpPr/>
          <p:nvPr/>
        </p:nvSpPr>
        <p:spPr>
          <a:xfrm>
            <a:off x="3463400" y="2118450"/>
            <a:ext cx="246600" cy="246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4668625" y="2131850"/>
            <a:ext cx="246600" cy="246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5901800" y="2133000"/>
            <a:ext cx="246600" cy="246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22" name="Google Shape;222;p28"/>
          <p:cNvCxnSpPr/>
          <p:nvPr/>
        </p:nvCxnSpPr>
        <p:spPr>
          <a:xfrm flipH="1" rot="10800000">
            <a:off x="2350475" y="2502775"/>
            <a:ext cx="1197000" cy="631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23" name="Google Shape;223;p28"/>
          <p:cNvCxnSpPr/>
          <p:nvPr/>
        </p:nvCxnSpPr>
        <p:spPr>
          <a:xfrm flipH="1" rot="10800000">
            <a:off x="2365000" y="2524625"/>
            <a:ext cx="2386800" cy="602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24" name="Google Shape;224;p28"/>
          <p:cNvCxnSpPr/>
          <p:nvPr/>
        </p:nvCxnSpPr>
        <p:spPr>
          <a:xfrm flipH="1" rot="10800000">
            <a:off x="2365000" y="2517225"/>
            <a:ext cx="3634500" cy="624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25" name="Google Shape;225;p28"/>
          <p:cNvCxnSpPr/>
          <p:nvPr/>
        </p:nvCxnSpPr>
        <p:spPr>
          <a:xfrm flipH="1" rot="10800000">
            <a:off x="3598275" y="2560825"/>
            <a:ext cx="1153500" cy="55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26" name="Google Shape;226;p28"/>
          <p:cNvCxnSpPr/>
          <p:nvPr/>
        </p:nvCxnSpPr>
        <p:spPr>
          <a:xfrm flipH="1" rot="10800000">
            <a:off x="3605525" y="2546225"/>
            <a:ext cx="2372400" cy="580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27" name="Google Shape;227;p28"/>
          <p:cNvCxnSpPr/>
          <p:nvPr/>
        </p:nvCxnSpPr>
        <p:spPr>
          <a:xfrm flipH="1" rot="10800000">
            <a:off x="4788025" y="2568075"/>
            <a:ext cx="1204200" cy="55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graphicFrame>
        <p:nvGraphicFramePr>
          <p:cNvPr id="228" name="Google Shape;228;p28"/>
          <p:cNvGraphicFramePr/>
          <p:nvPr/>
        </p:nvGraphicFramePr>
        <p:xfrm>
          <a:off x="5660900" y="616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{A3D8AC2F-A7B3-4007-8E84-5ED87223F274}</a:tableStyleId>
              </a:tblPr>
              <a:tblGrid>
                <a:gridCol w="382850"/>
                <a:gridCol w="382850"/>
              </a:tblGrid>
              <a:tr h="30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0.3</a:t>
                      </a:r>
                      <a:endParaRPr sz="1000"/>
                    </a:p>
                  </a:txBody>
                  <a:tcPr marT="91425" marB="91425" marR="91425" marL="91425"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the</a:t>
                      </a:r>
                      <a:endParaRPr sz="1000"/>
                    </a:p>
                  </a:txBody>
                  <a:tcPr marT="91425" marB="91425" marR="91425" marL="91425"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0.6</a:t>
                      </a:r>
                      <a:endParaRPr b="1"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idx</a:t>
                      </a:r>
                      <a:endParaRPr b="1"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0.1</a:t>
                      </a:r>
                      <a:endParaRPr sz="1100"/>
                    </a:p>
                  </a:txBody>
                  <a:tcPr marT="91425" marB="91425" marR="91425" marL="91425"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cat</a:t>
                      </a:r>
                      <a:endParaRPr sz="1000"/>
                    </a:p>
                  </a:txBody>
                  <a:tcPr marT="91425" marB="91425" marR="91425" marL="91425"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</a:tbl>
          </a:graphicData>
        </a:graphic>
      </p:graphicFrame>
      <p:graphicFrame>
        <p:nvGraphicFramePr>
          <p:cNvPr id="229" name="Google Shape;229;p28"/>
          <p:cNvGraphicFramePr/>
          <p:nvPr/>
        </p:nvGraphicFramePr>
        <p:xfrm>
          <a:off x="1970675" y="616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{A3D8AC2F-A7B3-4007-8E84-5ED87223F274}</a:tableStyleId>
              </a:tblPr>
              <a:tblGrid>
                <a:gridCol w="382850"/>
                <a:gridCol w="382850"/>
              </a:tblGrid>
              <a:tr h="30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230" name="Google Shape;230;p28"/>
          <p:cNvGraphicFramePr/>
          <p:nvPr/>
        </p:nvGraphicFramePr>
        <p:xfrm>
          <a:off x="3189875" y="616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{A3D8AC2F-A7B3-4007-8E84-5ED87223F274}</a:tableStyleId>
              </a:tblPr>
              <a:tblGrid>
                <a:gridCol w="382850"/>
                <a:gridCol w="382850"/>
              </a:tblGrid>
              <a:tr h="30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231" name="Google Shape;231;p28"/>
          <p:cNvGraphicFramePr/>
          <p:nvPr/>
        </p:nvGraphicFramePr>
        <p:xfrm>
          <a:off x="4409075" y="616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{A3D8AC2F-A7B3-4007-8E84-5ED87223F274}</a:tableStyleId>
              </a:tblPr>
              <a:tblGrid>
                <a:gridCol w="382850"/>
                <a:gridCol w="382850"/>
              </a:tblGrid>
              <a:tr h="30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232" name="Google Shape;232;p28"/>
          <p:cNvCxnSpPr/>
          <p:nvPr/>
        </p:nvCxnSpPr>
        <p:spPr>
          <a:xfrm rot="10800000">
            <a:off x="2353525" y="1672149"/>
            <a:ext cx="0" cy="39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33" name="Google Shape;233;p28"/>
          <p:cNvCxnSpPr/>
          <p:nvPr/>
        </p:nvCxnSpPr>
        <p:spPr>
          <a:xfrm rot="10800000">
            <a:off x="3586700" y="1671241"/>
            <a:ext cx="0" cy="39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34" name="Google Shape;234;p28"/>
          <p:cNvCxnSpPr/>
          <p:nvPr/>
        </p:nvCxnSpPr>
        <p:spPr>
          <a:xfrm rot="10800000">
            <a:off x="4791925" y="1671233"/>
            <a:ext cx="0" cy="39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35" name="Google Shape;235;p28"/>
          <p:cNvCxnSpPr/>
          <p:nvPr/>
        </p:nvCxnSpPr>
        <p:spPr>
          <a:xfrm rot="10800000">
            <a:off x="6043750" y="1671241"/>
            <a:ext cx="0" cy="39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36" name="Google Shape;236;p28"/>
          <p:cNvSpPr txBox="1"/>
          <p:nvPr/>
        </p:nvSpPr>
        <p:spPr>
          <a:xfrm>
            <a:off x="6879175" y="4130275"/>
            <a:ext cx="23073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Tokenize inputs using fixed vocabulary</a:t>
            </a:r>
            <a:endParaRPr i="1" sz="1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7" name="Google Shape;237;p28"/>
          <p:cNvSpPr txBox="1"/>
          <p:nvPr/>
        </p:nvSpPr>
        <p:spPr>
          <a:xfrm>
            <a:off x="6879175" y="3264575"/>
            <a:ext cx="23073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Convert tokens into fixed-dimensional numerical vectors (~1-3K dimensions)</a:t>
            </a:r>
            <a:endParaRPr i="1" sz="1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8" name="Google Shape;238;p28"/>
          <p:cNvSpPr txBox="1"/>
          <p:nvPr/>
        </p:nvSpPr>
        <p:spPr>
          <a:xfrm>
            <a:off x="6879175" y="1897725"/>
            <a:ext cx="23073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Transformers layers (12-96+) using self-attention mechanism (Viswani et. al. 2017)</a:t>
            </a:r>
            <a:endParaRPr i="1" sz="1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9" name="Google Shape;239;p28"/>
          <p:cNvSpPr txBox="1"/>
          <p:nvPr/>
        </p:nvSpPr>
        <p:spPr>
          <a:xfrm>
            <a:off x="6879175" y="826175"/>
            <a:ext cx="23073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Get probability distribution over most likely next token</a:t>
            </a:r>
            <a:endParaRPr i="1" sz="1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9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Training Process</a:t>
            </a:r>
            <a:endParaRPr/>
          </a:p>
        </p:txBody>
      </p:sp>
      <p:sp>
        <p:nvSpPr>
          <p:cNvPr id="245" name="Google Shape;245;p29"/>
          <p:cNvSpPr txBox="1"/>
          <p:nvPr>
            <p:ph idx="1" type="body"/>
          </p:nvPr>
        </p:nvSpPr>
        <p:spPr>
          <a:xfrm>
            <a:off x="311700" y="1000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Stage 1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Self-supervised pretraining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Teach the model notion of language on a variety of often public data sources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100s of billions to trillion+ tokens (language and code)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Common Crawl, Wikipedia, StackExchange, Public Github repos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i="1" lang="en"/>
              <a:t>Write a for loop</a:t>
            </a:r>
            <a:r>
              <a:rPr lang="en"/>
              <a:t> → </a:t>
            </a:r>
            <a:r>
              <a:rPr b="1" lang="en"/>
              <a:t>that could be used in a piece of code</a:t>
            </a:r>
            <a:endParaRPr b="1"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Stage 2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Supervised finetuning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Teach model to follow instructions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High-quality, curated prompt-response pairs (“</a:t>
            </a:r>
            <a:r>
              <a:rPr i="1" lang="en"/>
              <a:t>what is the capital of Croatia</a:t>
            </a:r>
            <a:r>
              <a:rPr lang="en"/>
              <a:t>” -&gt; “</a:t>
            </a:r>
            <a:r>
              <a:rPr i="1" lang="en"/>
              <a:t>Zagreb is the capital</a:t>
            </a:r>
            <a:r>
              <a:rPr lang="en"/>
              <a:t>”)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Tens of thousands to 100s of thousands of pairs 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i="1" lang="en"/>
              <a:t>Write a for loop</a:t>
            </a:r>
            <a:r>
              <a:rPr lang="en"/>
              <a:t> → </a:t>
            </a:r>
            <a:r>
              <a:rPr b="1" lang="en"/>
              <a:t>ok here’s a for loop…</a:t>
            </a:r>
            <a:endParaRPr b="1"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Stage 3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Preferencing tuning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Align model outputs with human preferences (helpfulness, correctness, readability)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Collect pairs of outputs for same prompt and train reward model to predict preferred output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Tens of thousands to 100s of thousands of human-labeled comparisons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i="1" lang="en"/>
              <a:t>Write a for loop</a:t>
            </a:r>
            <a:r>
              <a:rPr lang="en"/>
              <a:t> → </a:t>
            </a:r>
            <a:r>
              <a:rPr b="1" lang="en"/>
              <a:t>for idx in range(10):</a:t>
            </a:r>
            <a:endParaRPr/>
          </a:p>
        </p:txBody>
      </p:sp>
      <p:sp>
        <p:nvSpPr>
          <p:cNvPr id="246" name="Google Shape;246;p29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29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48" name="Google Shape;248;p29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0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Training Process</a:t>
            </a:r>
            <a:endParaRPr/>
          </a:p>
        </p:txBody>
      </p:sp>
      <p:sp>
        <p:nvSpPr>
          <p:cNvPr id="254" name="Google Shape;254;p30"/>
          <p:cNvSpPr txBox="1"/>
          <p:nvPr>
            <p:ph idx="1" type="body"/>
          </p:nvPr>
        </p:nvSpPr>
        <p:spPr>
          <a:xfrm>
            <a:off x="311700" y="1000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Reasoning models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Extend training with chain-of-thought reasoning traces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Tool-use integration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Get human preferences on reasoning steps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Reinforcement learning to learn how to evaluate reasoning traces, backtrack, etc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Size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GPT-3/Claude 3.5 Sonnet - 175B parameters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LLaMA 3.1 - 405B parameters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GPT-4 - 1.8T (reported)</a:t>
            </a:r>
            <a:endParaRPr/>
          </a:p>
        </p:txBody>
      </p:sp>
      <p:sp>
        <p:nvSpPr>
          <p:cNvPr id="255" name="Google Shape;255;p30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30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57" name="Google Shape;257;p30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1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practice</a:t>
            </a:r>
            <a:endParaRPr/>
          </a:p>
        </p:txBody>
      </p:sp>
      <p:sp>
        <p:nvSpPr>
          <p:cNvPr id="263" name="Google Shape;263;p31"/>
          <p:cNvSpPr txBox="1"/>
          <p:nvPr>
            <p:ph idx="1" type="body"/>
          </p:nvPr>
        </p:nvSpPr>
        <p:spPr>
          <a:xfrm>
            <a:off x="311700" y="1000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Strengths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Expert-level code completion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Code understanding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Code fixing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Limitations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Hallucinations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Generating non-existent/out-of-date APIs (mitigated with robust context engineering)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Context window limits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~100-200K tokens but not all are created equal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Latency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Seconds to </a:t>
            </a:r>
            <a:r>
              <a:rPr lang="en"/>
              <a:t>minutes</a:t>
            </a:r>
            <a:r>
              <a:rPr lang="en"/>
              <a:t> per request depending on task (plan and delegate accordingly)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Cost	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$1-3 per million input tokens, $10+ per </a:t>
            </a:r>
            <a:r>
              <a:rPr lang="en"/>
              <a:t>million</a:t>
            </a:r>
            <a:r>
              <a:rPr lang="en"/>
              <a:t> output tokens for best models</a:t>
            </a:r>
            <a:endParaRPr/>
          </a:p>
        </p:txBody>
      </p:sp>
      <p:sp>
        <p:nvSpPr>
          <p:cNvPr id="264" name="Google Shape;264;p31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31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66" name="Google Shape;266;p31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Modern Software Developer</a:t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CS146S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Stanford University, Fall 2025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Mihail Eric</a:t>
            </a:r>
            <a:endParaRPr b="1"/>
          </a:p>
        </p:txBody>
      </p:sp>
      <p:sp>
        <p:nvSpPr>
          <p:cNvPr id="62" name="Google Shape;62;p14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2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32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73" name="Google Shape;273;p32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274" name="Google Shape;274;p32"/>
          <p:cNvSpPr txBox="1"/>
          <p:nvPr/>
        </p:nvSpPr>
        <p:spPr>
          <a:xfrm>
            <a:off x="3195889" y="1976200"/>
            <a:ext cx="2782200" cy="8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Questions?</a:t>
            </a:r>
            <a:endParaRPr sz="39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ctrTitle"/>
          </p:nvPr>
        </p:nvSpPr>
        <p:spPr>
          <a:xfrm>
            <a:off x="311708" y="1125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 and How LLMs are Made</a:t>
            </a:r>
            <a:endParaRPr/>
          </a:p>
        </p:txBody>
      </p:sp>
      <p:sp>
        <p:nvSpPr>
          <p:cNvPr id="70" name="Google Shape;70;p15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2249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State of the World: 2025 </a:t>
            </a:r>
            <a:endParaRPr/>
          </a:p>
        </p:txBody>
      </p:sp>
      <p:sp>
        <p:nvSpPr>
          <p:cNvPr id="78" name="Google Shape;78;p16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6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pic>
        <p:nvPicPr>
          <p:cNvPr id="81" name="Google Shape;81;p16" title="Screenshot 2025-08-28 at 11.56.18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4100" y="1051525"/>
            <a:ext cx="4248850" cy="122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 title="Screenshot 2025-08-29 at 11.27.56 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80600" y="2533450"/>
            <a:ext cx="4412950" cy="161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 title="Screenshot 2025-08-29 at 11.34.39 PM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06475" y="1374677"/>
            <a:ext cx="3827099" cy="825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 title="Screenshot 2025-08-29 at 11.36.44 PM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9050" y="3001263"/>
            <a:ext cx="4412949" cy="5427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311650" y="1864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Bad News</a:t>
            </a:r>
            <a:endParaRPr/>
          </a:p>
        </p:txBody>
      </p:sp>
      <p:sp>
        <p:nvSpPr>
          <p:cNvPr id="90" name="Google Shape;90;p17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7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pic>
        <p:nvPicPr>
          <p:cNvPr id="93" name="Google Shape;93;p17" title="anthropic_ceo.png"/>
          <p:cNvPicPr preferRelativeResize="0"/>
          <p:nvPr/>
        </p:nvPicPr>
        <p:blipFill rotWithShape="1">
          <a:blip r:embed="rId3">
            <a:alphaModFix/>
          </a:blip>
          <a:srcRect b="0" l="0" r="0" t="18943"/>
          <a:stretch/>
        </p:blipFill>
        <p:spPr>
          <a:xfrm>
            <a:off x="266200" y="2132725"/>
            <a:ext cx="4572000" cy="68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 title="jeff_dean_coding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2358" y="3325921"/>
            <a:ext cx="5009478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7" title="windsurf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66200" y="1045400"/>
            <a:ext cx="4881775" cy="513871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7"/>
          <p:cNvSpPr txBox="1"/>
          <p:nvPr/>
        </p:nvSpPr>
        <p:spPr>
          <a:xfrm>
            <a:off x="1928800" y="1453600"/>
            <a:ext cx="17262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-"/>
            </a:pPr>
            <a:r>
              <a:rPr lang="en" sz="1200">
                <a:solidFill>
                  <a:schemeClr val="dk2"/>
                </a:solidFill>
              </a:rPr>
              <a:t>Windsurf team</a:t>
            </a:r>
            <a:endParaRPr sz="1200">
              <a:solidFill>
                <a:schemeClr val="dk2"/>
              </a:solidFill>
            </a:endParaRPr>
          </a:p>
        </p:txBody>
      </p:sp>
      <p:pic>
        <p:nvPicPr>
          <p:cNvPr id="97" name="Google Shape;97;p17" title="cse_unemployment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383919" y="759150"/>
            <a:ext cx="3549730" cy="3797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/>
          <p:nvPr>
            <p:ph type="title"/>
          </p:nvPr>
        </p:nvSpPr>
        <p:spPr>
          <a:xfrm>
            <a:off x="311700" y="1919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Good News</a:t>
            </a:r>
            <a:endParaRPr/>
          </a:p>
        </p:txBody>
      </p:sp>
      <p:sp>
        <p:nvSpPr>
          <p:cNvPr id="103" name="Google Shape;103;p18"/>
          <p:cNvSpPr txBox="1"/>
          <p:nvPr>
            <p:ph idx="1" type="body"/>
          </p:nvPr>
        </p:nvSpPr>
        <p:spPr>
          <a:xfrm>
            <a:off x="311700" y="1000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Software </a:t>
            </a:r>
            <a:r>
              <a:rPr lang="en"/>
              <a:t>developers</a:t>
            </a:r>
            <a:r>
              <a:rPr lang="en"/>
              <a:t> have the potential to be more productive than they have ever been in history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With AI coding an engineer can pick up tech stacks and tools at an unprecedented pace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won’t be replaced by AI. You’ll be replaced by a competent engineer who knows how to use AI. </a:t>
            </a:r>
            <a:endParaRPr/>
          </a:p>
        </p:txBody>
      </p:sp>
      <p:sp>
        <p:nvSpPr>
          <p:cNvPr id="104" name="Google Shape;104;p18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8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6" name="Google Shape;106;p18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type="ctrTitle"/>
          </p:nvPr>
        </p:nvSpPr>
        <p:spPr>
          <a:xfrm>
            <a:off x="311708" y="120460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Modern Software Developer</a:t>
            </a:r>
            <a:endParaRPr/>
          </a:p>
        </p:txBody>
      </p:sp>
      <p:sp>
        <p:nvSpPr>
          <p:cNvPr id="112" name="Google Shape;112;p19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9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14" name="Google Shape;114;p19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type="title"/>
          </p:nvPr>
        </p:nvSpPr>
        <p:spPr>
          <a:xfrm>
            <a:off x="889500" y="1999050"/>
            <a:ext cx="8254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920">
                <a:latin typeface="Roboto"/>
                <a:ea typeface="Roboto"/>
                <a:cs typeface="Roboto"/>
                <a:sym typeface="Roboto"/>
              </a:rPr>
              <a:t>This is </a:t>
            </a:r>
            <a:r>
              <a:rPr b="1" lang="en" sz="3920">
                <a:latin typeface="Roboto"/>
                <a:ea typeface="Roboto"/>
                <a:cs typeface="Roboto"/>
                <a:sym typeface="Roboto"/>
              </a:rPr>
              <a:t>not</a:t>
            </a:r>
            <a:r>
              <a:rPr lang="en" sz="3920">
                <a:latin typeface="Roboto"/>
                <a:ea typeface="Roboto"/>
                <a:cs typeface="Roboto"/>
                <a:sym typeface="Roboto"/>
              </a:rPr>
              <a:t> the </a:t>
            </a:r>
            <a:r>
              <a:rPr lang="en" sz="3920"/>
              <a:t>“</a:t>
            </a:r>
            <a:r>
              <a:rPr lang="en" sz="3920">
                <a:latin typeface="Roboto"/>
                <a:ea typeface="Roboto"/>
                <a:cs typeface="Roboto"/>
                <a:sym typeface="Roboto"/>
              </a:rPr>
              <a:t>vibe coding</a:t>
            </a:r>
            <a:r>
              <a:rPr lang="en" sz="3920"/>
              <a:t>”</a:t>
            </a:r>
            <a:r>
              <a:rPr lang="en" sz="3920">
                <a:latin typeface="Roboto"/>
                <a:ea typeface="Roboto"/>
                <a:cs typeface="Roboto"/>
                <a:sym typeface="Roboto"/>
              </a:rPr>
              <a:t> class</a:t>
            </a:r>
            <a:endParaRPr sz="392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0" name="Google Shape;120;p20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0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22" name="Google Shape;122;p20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/>
          <p:nvPr>
            <p:ph type="title"/>
          </p:nvPr>
        </p:nvSpPr>
        <p:spPr>
          <a:xfrm>
            <a:off x="2301823" y="2061225"/>
            <a:ext cx="4882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900"/>
              <a:t> 10 weeks in 2 slides</a:t>
            </a:r>
            <a:endParaRPr sz="39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8" name="Google Shape;128;p21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1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30" name="Google Shape;130;p21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