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974b8d4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974b8d4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8439ee0243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8439ee0243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8439ee0243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8439ee0243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8439ee0243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8439ee0243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8439ee0243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8439ee0243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8439ee0243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8439ee0243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8439ee0243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8439ee0243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8439ee0243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8439ee0243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Idioms in your codebase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Database access patterns (i.e. use this service rather than a direct DB lookup)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8439ee0243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8439ee0243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marR="215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●"/>
            </a:pPr>
            <a: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Helps team members adapt their mental model of the system as it’s changing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marR="215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●"/>
            </a:pPr>
            <a: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Ensures the change correctly solves the problem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marR="215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●"/>
            </a:pPr>
            <a: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Opens discussion for strengths and weaknesses of a design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marR="215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●"/>
            </a:pPr>
            <a: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Catches bugs before they get to production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marR="215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●"/>
            </a:pPr>
            <a: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Keeps the code style and organization consistent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23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8439ee0243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8439ee0243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rgbClr val="1F2328"/>
              </a:buClr>
              <a:buSzPts val="1100"/>
              <a:buFont typeface="Roboto"/>
              <a:buChar char="●"/>
            </a:pPr>
            <a:r>
              <a:rPr lang="en">
                <a:solidFill>
                  <a:srgbClr val="1F2328"/>
                </a:solidFill>
                <a:latin typeface="Roboto"/>
                <a:ea typeface="Roboto"/>
                <a:cs typeface="Roboto"/>
                <a:sym typeface="Roboto"/>
              </a:rPr>
              <a:t>Provides specific details.</a:t>
            </a:r>
            <a:endParaRPr>
              <a:solidFill>
                <a:srgbClr val="1F232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2328"/>
              </a:buClr>
              <a:buSzPts val="1100"/>
              <a:buFont typeface="Roboto"/>
              <a:buChar char="●"/>
            </a:pPr>
            <a:r>
              <a:rPr lang="en">
                <a:solidFill>
                  <a:srgbClr val="1F2328"/>
                </a:solidFill>
                <a:latin typeface="Roboto"/>
                <a:ea typeface="Roboto"/>
                <a:cs typeface="Roboto"/>
                <a:sym typeface="Roboto"/>
              </a:rPr>
              <a:t>References specific code or issues.</a:t>
            </a:r>
            <a:endParaRPr>
              <a:solidFill>
                <a:srgbClr val="1F232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2328"/>
              </a:buClr>
              <a:buSzPts val="1100"/>
              <a:buFont typeface="Roboto"/>
              <a:buChar char="●"/>
            </a:pPr>
            <a:r>
              <a:rPr lang="en">
                <a:solidFill>
                  <a:srgbClr val="1F2328"/>
                </a:solidFill>
                <a:latin typeface="Roboto"/>
                <a:ea typeface="Roboto"/>
                <a:cs typeface="Roboto"/>
                <a:sym typeface="Roboto"/>
              </a:rPr>
              <a:t>Suggests a resolution to the problem.</a:t>
            </a:r>
            <a:endParaRPr>
              <a:solidFill>
                <a:srgbClr val="1F232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2328"/>
              </a:buClr>
              <a:buSzPts val="1100"/>
              <a:buFont typeface="Roboto"/>
              <a:buChar char="●"/>
            </a:pPr>
            <a:r>
              <a:rPr lang="en">
                <a:solidFill>
                  <a:srgbClr val="1F2328"/>
                </a:solidFill>
                <a:latin typeface="Roboto"/>
                <a:ea typeface="Roboto"/>
                <a:cs typeface="Roboto"/>
                <a:sym typeface="Roboto"/>
              </a:rPr>
              <a:t>Cites evidence or provides an explanation</a:t>
            </a:r>
            <a:endParaRPr>
              <a:solidFill>
                <a:srgbClr val="1F232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23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8439ee0243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8439ee0243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9f9e7bf0c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9f9e7bf0c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Pause for questions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814b10c08a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814b10c08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rgbClr val="595959"/>
              </a:buClr>
              <a:buSzPts val="1400"/>
              <a:buChar char="●"/>
            </a:pPr>
            <a:r>
              <a:rPr lang="en" sz="1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Automation reduces review time and catches issues early</a:t>
            </a:r>
            <a:endParaRPr sz="14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Roboto"/>
              <a:buChar char="●"/>
            </a:pPr>
            <a:r>
              <a:rPr lang="en" sz="1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Developers learn best practices through AI suggestions</a:t>
            </a:r>
            <a:endParaRPr sz="14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Roboto"/>
              <a:buChar char="●"/>
            </a:pPr>
            <a:r>
              <a:rPr lang="en" sz="1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AI applies the same standards across all code reviews</a:t>
            </a:r>
            <a:endParaRPr sz="14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Roboto"/>
              <a:buChar char="●"/>
            </a:pPr>
            <a:r>
              <a:rPr lang="en" sz="1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AI handles routine checks, letting humans focus on complex logic</a:t>
            </a:r>
            <a:endParaRPr sz="14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Roboto"/>
              <a:buChar char="●"/>
            </a:pPr>
            <a:r>
              <a:rPr lang="en" sz="1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AI systems improve over time with more data</a:t>
            </a:r>
            <a:endParaRPr sz="14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●"/>
            </a:pPr>
            <a:r>
              <a:rPr lang="en" sz="1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modern AI code review tools go deeper, offering contextual analysis and pattern recognition</a:t>
            </a:r>
            <a:endParaRPr sz="14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8439ee0243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8439ee0243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rgbClr val="595959"/>
              </a:buClr>
              <a:buSzPts val="1400"/>
              <a:buChar char="●"/>
            </a:pPr>
            <a:r>
              <a:rPr lang="en" sz="1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Automation reduces review time and catches issues early</a:t>
            </a:r>
            <a:endParaRPr sz="14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Roboto"/>
              <a:buChar char="●"/>
            </a:pPr>
            <a:r>
              <a:rPr lang="en" sz="1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Developers learn best practices through AI suggestions</a:t>
            </a:r>
            <a:endParaRPr sz="14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Roboto"/>
              <a:buChar char="●"/>
            </a:pPr>
            <a:r>
              <a:rPr lang="en" sz="1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AI applies the same standards across all code reviews</a:t>
            </a:r>
            <a:endParaRPr sz="14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Roboto"/>
              <a:buChar char="●"/>
            </a:pPr>
            <a:r>
              <a:rPr lang="en" sz="1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AI handles routine checks, letting humans focus on complex logic</a:t>
            </a:r>
            <a:endParaRPr sz="14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Roboto"/>
              <a:buChar char="●"/>
            </a:pPr>
            <a:r>
              <a:rPr lang="en" sz="1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AI systems improve over time with more data</a:t>
            </a:r>
            <a:endParaRPr sz="14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●"/>
            </a:pPr>
            <a:r>
              <a:rPr lang="en" sz="1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modern AI code review tools go deeper, offering contextual analysis and pattern recognition</a:t>
            </a:r>
            <a:endParaRPr sz="14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9f9e7bf0cc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9f9e7bf0cc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Source: https://www.youtube.com/watch?v=TswQeKftnaw</a:t>
            </a:r>
            <a:endParaRPr sz="14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8d2d7e1b9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8d2d7e1b9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rgbClr val="595959"/>
              </a:buClr>
              <a:buSzPts val="1400"/>
              <a:buChar char="●"/>
            </a:pPr>
            <a:r>
              <a:rPr lang="en" sz="1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Graphite example</a:t>
            </a:r>
            <a:endParaRPr sz="14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Roboto"/>
              <a:buChar char="●"/>
            </a:pPr>
            <a:r>
              <a:rPr lang="en" sz="1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Developers learn best practices through AI suggestions</a:t>
            </a:r>
            <a:endParaRPr sz="14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Roboto"/>
              <a:buChar char="●"/>
            </a:pPr>
            <a:r>
              <a:rPr lang="en" sz="1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AI applies the same standards across all code reviews</a:t>
            </a:r>
            <a:endParaRPr sz="14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Roboto"/>
              <a:buChar char="●"/>
            </a:pPr>
            <a:r>
              <a:rPr lang="en" sz="1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AI handles routine checks, letting humans focus on complex logic</a:t>
            </a:r>
            <a:endParaRPr sz="14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Roboto"/>
              <a:buChar char="●"/>
            </a:pPr>
            <a:r>
              <a:rPr lang="en" sz="1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AI systems improve over time with more data</a:t>
            </a:r>
            <a:endParaRPr sz="14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●"/>
            </a:pPr>
            <a:r>
              <a:rPr lang="en" sz="1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modern AI code review tools go deeper, offering contextual analysis and pattern recognition</a:t>
            </a:r>
            <a:endParaRPr sz="14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7f1dcf06b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37f1dcf06b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16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50"/>
              <a:buChar char="●"/>
            </a:pPr>
            <a:r>
              <a:rPr lang="en" sz="1150">
                <a:solidFill>
                  <a:srgbClr val="595959"/>
                </a:solidFill>
              </a:rPr>
              <a:t>Need to explicitly tell it what not to review and aspects of your code patterns/idioms</a:t>
            </a:r>
            <a:endParaRPr sz="1150">
              <a:solidFill>
                <a:srgbClr val="595959"/>
              </a:solidFill>
            </a:endParaRPr>
          </a:p>
          <a:p>
            <a:pPr indent="-3016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50"/>
              <a:buChar char="●"/>
            </a:pPr>
            <a:r>
              <a:rPr lang="en" sz="1150">
                <a:solidFill>
                  <a:srgbClr val="595959"/>
                </a:solidFill>
              </a:rPr>
              <a:t>Be especially mindful of user input, authentication, file operations, network requests</a:t>
            </a:r>
            <a:endParaRPr sz="115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8439ee0243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8439ee0243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79fd9a61a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79fd9a61a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7c3ca004c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7c3ca004c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9f9e7bf0cc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9f9e7bf0cc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8071f24f5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8071f24f5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8439ee0243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8439ee0243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8439ee0243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8439ee0243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8439ee0243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8439ee0243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Relationship Id="rId4" Type="http://schemas.openxmlformats.org/officeDocument/2006/relationships/hyperlink" Target="https://blakesmith.me/2015/02/09/code-review-essentials-for-software-teams.html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graphite.dev/" TargetMode="External"/><Relationship Id="rId4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png"/><Relationship Id="rId4" Type="http://schemas.openxmlformats.org/officeDocument/2006/relationships/hyperlink" Target="https://www.greptile.com/blog/ai-code-reviews-conflict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png"/><Relationship Id="rId4" Type="http://schemas.openxmlformats.org/officeDocument/2006/relationships/hyperlink" Target="https://www.youtube.com/watch?v=TswQeKftnaw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blog.codinghorror.com/code-reviews-just-do-it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Modern Software Developer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CS146S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Stanford University, Fall 2025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Mihail Eric</a:t>
            </a:r>
            <a:endParaRPr b="1"/>
          </a:p>
        </p:txBody>
      </p:sp>
      <p:sp>
        <p:nvSpPr>
          <p:cNvPr id="56" name="Google Shape;56;p13"/>
          <p:cNvSpPr/>
          <p:nvPr/>
        </p:nvSpPr>
        <p:spPr>
          <a:xfrm>
            <a:off x="700" y="4747275"/>
            <a:ext cx="9142500" cy="396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7234650" y="4483125"/>
            <a:ext cx="1922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7240000" y="4775925"/>
            <a:ext cx="1922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themodernsoftware.dev</a:t>
            </a:r>
            <a:endParaRPr b="1" sz="1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/>
          <p:nvPr/>
        </p:nvSpPr>
        <p:spPr>
          <a:xfrm>
            <a:off x="700" y="4747275"/>
            <a:ext cx="9142500" cy="396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2"/>
          <p:cNvSpPr txBox="1"/>
          <p:nvPr/>
        </p:nvSpPr>
        <p:spPr>
          <a:xfrm>
            <a:off x="7240000" y="4775925"/>
            <a:ext cx="1922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themodernsoftware.dev</a:t>
            </a:r>
            <a:endParaRPr b="1" sz="1200">
              <a:solidFill>
                <a:schemeClr val="lt1"/>
              </a:solidFill>
            </a:endParaRPr>
          </a:p>
        </p:txBody>
      </p:sp>
      <p:pic>
        <p:nvPicPr>
          <p:cNvPr id="130" name="Google Shape;130;p22" title="Screenshot 2025-09-27 at 12.32.32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337" y="1226986"/>
            <a:ext cx="8127325" cy="268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to Catch</a:t>
            </a:r>
            <a:endParaRPr/>
          </a:p>
        </p:txBody>
      </p:sp>
      <p:sp>
        <p:nvSpPr>
          <p:cNvPr id="136" name="Google Shape;136;p23"/>
          <p:cNvSpPr txBox="1"/>
          <p:nvPr>
            <p:ph idx="1" type="body"/>
          </p:nvPr>
        </p:nvSpPr>
        <p:spPr>
          <a:xfrm>
            <a:off x="311700" y="1152475"/>
            <a:ext cx="8520600" cy="344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Performance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3"/>
          <p:cNvSpPr/>
          <p:nvPr/>
        </p:nvSpPr>
        <p:spPr>
          <a:xfrm>
            <a:off x="700" y="4747275"/>
            <a:ext cx="9142500" cy="396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3"/>
          <p:cNvSpPr txBox="1"/>
          <p:nvPr/>
        </p:nvSpPr>
        <p:spPr>
          <a:xfrm>
            <a:off x="7240000" y="4775925"/>
            <a:ext cx="1922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themodernsoftware.dev</a:t>
            </a:r>
            <a:endParaRPr b="1" sz="1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/>
          <p:nvPr/>
        </p:nvSpPr>
        <p:spPr>
          <a:xfrm>
            <a:off x="700" y="4747275"/>
            <a:ext cx="9142500" cy="396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4"/>
          <p:cNvSpPr txBox="1"/>
          <p:nvPr/>
        </p:nvSpPr>
        <p:spPr>
          <a:xfrm>
            <a:off x="7240000" y="4775925"/>
            <a:ext cx="1922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themodernsoftware.dev</a:t>
            </a:r>
            <a:endParaRPr b="1" sz="1200">
              <a:solidFill>
                <a:schemeClr val="lt1"/>
              </a:solidFill>
            </a:endParaRPr>
          </a:p>
        </p:txBody>
      </p:sp>
      <p:pic>
        <p:nvPicPr>
          <p:cNvPr id="145" name="Google Shape;145;p24" title="Screenshot 2025-09-27 at 12.32.39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8776" y="326000"/>
            <a:ext cx="6246400" cy="418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to Catch</a:t>
            </a:r>
            <a:endParaRPr/>
          </a:p>
        </p:txBody>
      </p:sp>
      <p:sp>
        <p:nvSpPr>
          <p:cNvPr id="151" name="Google Shape;151;p25"/>
          <p:cNvSpPr txBox="1"/>
          <p:nvPr>
            <p:ph idx="1" type="body"/>
          </p:nvPr>
        </p:nvSpPr>
        <p:spPr>
          <a:xfrm>
            <a:off x="311700" y="1152475"/>
            <a:ext cx="8520600" cy="344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Security</a:t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5"/>
          <p:cNvSpPr/>
          <p:nvPr/>
        </p:nvSpPr>
        <p:spPr>
          <a:xfrm>
            <a:off x="700" y="4747275"/>
            <a:ext cx="9142500" cy="396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5"/>
          <p:cNvSpPr txBox="1"/>
          <p:nvPr/>
        </p:nvSpPr>
        <p:spPr>
          <a:xfrm>
            <a:off x="7240000" y="4775925"/>
            <a:ext cx="1922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themodernsoftware.dev</a:t>
            </a:r>
            <a:endParaRPr b="1" sz="1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6"/>
          <p:cNvSpPr/>
          <p:nvPr/>
        </p:nvSpPr>
        <p:spPr>
          <a:xfrm>
            <a:off x="700" y="4747275"/>
            <a:ext cx="9142500" cy="396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6"/>
          <p:cNvSpPr txBox="1"/>
          <p:nvPr/>
        </p:nvSpPr>
        <p:spPr>
          <a:xfrm>
            <a:off x="7240000" y="4775925"/>
            <a:ext cx="1922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themodernsoftware.dev</a:t>
            </a:r>
            <a:endParaRPr b="1" sz="1200">
              <a:solidFill>
                <a:schemeClr val="lt1"/>
              </a:solidFill>
            </a:endParaRPr>
          </a:p>
        </p:txBody>
      </p:sp>
      <p:pic>
        <p:nvPicPr>
          <p:cNvPr id="160" name="Google Shape;160;p26" title="Screenshot 2025-09-27 at 1.00.30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5425" y="994575"/>
            <a:ext cx="6419850" cy="2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to Catch</a:t>
            </a:r>
            <a:endParaRPr/>
          </a:p>
        </p:txBody>
      </p:sp>
      <p:sp>
        <p:nvSpPr>
          <p:cNvPr id="166" name="Google Shape;166;p27"/>
          <p:cNvSpPr txBox="1"/>
          <p:nvPr>
            <p:ph idx="1" type="body"/>
          </p:nvPr>
        </p:nvSpPr>
        <p:spPr>
          <a:xfrm>
            <a:off x="311700" y="1152475"/>
            <a:ext cx="8520600" cy="344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Best practices</a:t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7"/>
          <p:cNvSpPr/>
          <p:nvPr/>
        </p:nvSpPr>
        <p:spPr>
          <a:xfrm>
            <a:off x="700" y="4747275"/>
            <a:ext cx="9142500" cy="396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7"/>
          <p:cNvSpPr txBox="1"/>
          <p:nvPr/>
        </p:nvSpPr>
        <p:spPr>
          <a:xfrm>
            <a:off x="7240000" y="4775925"/>
            <a:ext cx="1922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themodernsoftware.dev</a:t>
            </a:r>
            <a:endParaRPr b="1" sz="1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"/>
          <p:cNvSpPr/>
          <p:nvPr/>
        </p:nvSpPr>
        <p:spPr>
          <a:xfrm>
            <a:off x="700" y="4747275"/>
            <a:ext cx="9142500" cy="396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8"/>
          <p:cNvSpPr txBox="1"/>
          <p:nvPr/>
        </p:nvSpPr>
        <p:spPr>
          <a:xfrm>
            <a:off x="7240000" y="4775925"/>
            <a:ext cx="1922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themodernsoftware.dev</a:t>
            </a:r>
            <a:endParaRPr b="1" sz="1200">
              <a:solidFill>
                <a:schemeClr val="lt1"/>
              </a:solidFill>
            </a:endParaRPr>
          </a:p>
        </p:txBody>
      </p:sp>
      <p:pic>
        <p:nvPicPr>
          <p:cNvPr id="175" name="Google Shape;175;p28" title="Screenshot 2025-09-27 at 12.34.56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3925" y="854250"/>
            <a:ext cx="7296150" cy="314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9"/>
          <p:cNvSpPr/>
          <p:nvPr/>
        </p:nvSpPr>
        <p:spPr>
          <a:xfrm>
            <a:off x="700" y="4747275"/>
            <a:ext cx="9142500" cy="396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9"/>
          <p:cNvSpPr txBox="1"/>
          <p:nvPr/>
        </p:nvSpPr>
        <p:spPr>
          <a:xfrm>
            <a:off x="7240000" y="4775925"/>
            <a:ext cx="1922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themodernsoftware.dev</a:t>
            </a:r>
            <a:endParaRPr b="1" sz="1200">
              <a:solidFill>
                <a:schemeClr val="lt1"/>
              </a:solidFill>
            </a:endParaRPr>
          </a:p>
        </p:txBody>
      </p:sp>
      <p:pic>
        <p:nvPicPr>
          <p:cNvPr id="182" name="Google Shape;18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2034" y="0"/>
            <a:ext cx="397488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9"/>
          <p:cNvSpPr txBox="1"/>
          <p:nvPr/>
        </p:nvSpPr>
        <p:spPr>
          <a:xfrm>
            <a:off x="7014975" y="3995549"/>
            <a:ext cx="2031000" cy="3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Source: </a:t>
            </a:r>
            <a:r>
              <a:rPr i="1" lang="en" sz="13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Blake Smith</a:t>
            </a:r>
            <a:endParaRPr i="1"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0"/>
          <p:cNvSpPr/>
          <p:nvPr/>
        </p:nvSpPr>
        <p:spPr>
          <a:xfrm>
            <a:off x="1423725" y="2767275"/>
            <a:ext cx="6617400" cy="14037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9" name="Google Shape;189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What’s a Good Code Review</a:t>
            </a:r>
            <a:endParaRPr/>
          </a:p>
        </p:txBody>
      </p:sp>
      <p:sp>
        <p:nvSpPr>
          <p:cNvPr id="190" name="Google Shape;190;p30"/>
          <p:cNvSpPr/>
          <p:nvPr/>
        </p:nvSpPr>
        <p:spPr>
          <a:xfrm>
            <a:off x="700" y="4747275"/>
            <a:ext cx="9142500" cy="396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30"/>
          <p:cNvSpPr txBox="1"/>
          <p:nvPr/>
        </p:nvSpPr>
        <p:spPr>
          <a:xfrm>
            <a:off x="7240000" y="4775925"/>
            <a:ext cx="1922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themodernsoftware.dev</a:t>
            </a:r>
            <a:endParaRPr b="1" sz="1200">
              <a:solidFill>
                <a:schemeClr val="lt1"/>
              </a:solidFill>
            </a:endParaRPr>
          </a:p>
        </p:txBody>
      </p:sp>
      <p:sp>
        <p:nvSpPr>
          <p:cNvPr id="192" name="Google Shape;192;p30"/>
          <p:cNvSpPr txBox="1"/>
          <p:nvPr/>
        </p:nvSpPr>
        <p:spPr>
          <a:xfrm>
            <a:off x="3665625" y="1205175"/>
            <a:ext cx="1632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This won’t work</a:t>
            </a:r>
            <a:endParaRPr i="1" sz="1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3" name="Google Shape;193;p30"/>
          <p:cNvSpPr txBox="1"/>
          <p:nvPr/>
        </p:nvSpPr>
        <p:spPr>
          <a:xfrm>
            <a:off x="4247150" y="1896975"/>
            <a:ext cx="581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vs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4" name="Google Shape;194;p30"/>
          <p:cNvSpPr txBox="1"/>
          <p:nvPr/>
        </p:nvSpPr>
        <p:spPr>
          <a:xfrm>
            <a:off x="1564100" y="2799350"/>
            <a:ext cx="6426900" cy="7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>
                <a:solidFill>
                  <a:srgbClr val="656D76"/>
                </a:solidFill>
                <a:latin typeface="Roboto"/>
                <a:ea typeface="Roboto"/>
                <a:cs typeface="Roboto"/>
                <a:sym typeface="Roboto"/>
              </a:rPr>
              <a:t>I see your new method matches the existing style in this file, taking [X] parameters. Having that many parameters hurts readability and implies the function is doing too much. What do you think about refactoring this method and the existing ones in a later pull request to reduce how many parameters they take?</a:t>
            </a:r>
            <a:endParaRPr sz="1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5" name="Google Shape;195;p30"/>
          <p:cNvSpPr/>
          <p:nvPr/>
        </p:nvSpPr>
        <p:spPr>
          <a:xfrm>
            <a:off x="3625525" y="1163050"/>
            <a:ext cx="1672500" cy="5013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New AI World</a:t>
            </a:r>
            <a:endParaRPr/>
          </a:p>
        </p:txBody>
      </p:sp>
      <p:sp>
        <p:nvSpPr>
          <p:cNvPr id="201" name="Google Shape;201;p31"/>
          <p:cNvSpPr txBox="1"/>
          <p:nvPr>
            <p:ph idx="1" type="body"/>
          </p:nvPr>
        </p:nvSpPr>
        <p:spPr>
          <a:xfrm>
            <a:off x="311700" y="1152475"/>
            <a:ext cx="8520600" cy="344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Graphite </a:t>
            </a:r>
            <a:r>
              <a:rPr lang="en"/>
              <a:t>(guest lecture 11/7)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Greptile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Coderabbit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Claude Code / Codex</a:t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31"/>
          <p:cNvSpPr/>
          <p:nvPr/>
        </p:nvSpPr>
        <p:spPr>
          <a:xfrm>
            <a:off x="700" y="4747275"/>
            <a:ext cx="9142500" cy="396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31"/>
          <p:cNvSpPr txBox="1"/>
          <p:nvPr/>
        </p:nvSpPr>
        <p:spPr>
          <a:xfrm>
            <a:off x="7240000" y="4775925"/>
            <a:ext cx="1922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themodernsoftware.dev</a:t>
            </a:r>
            <a:endParaRPr b="1" sz="12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/>
          <p:nvPr/>
        </p:nvSpPr>
        <p:spPr>
          <a:xfrm>
            <a:off x="700" y="4747275"/>
            <a:ext cx="9142500" cy="396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4"/>
          <p:cNvSpPr txBox="1"/>
          <p:nvPr/>
        </p:nvSpPr>
        <p:spPr>
          <a:xfrm>
            <a:off x="7234650" y="4483125"/>
            <a:ext cx="1922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7240000" y="4775925"/>
            <a:ext cx="1922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themodernsoftware.dev</a:t>
            </a:r>
            <a:endParaRPr b="1" sz="1200">
              <a:solidFill>
                <a:schemeClr val="lt1"/>
              </a:solidFill>
            </a:endParaRPr>
          </a:p>
        </p:txBody>
      </p:sp>
      <p:sp>
        <p:nvSpPr>
          <p:cNvPr id="66" name="Google Shape;66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Guest Lecture - 11/7/25</a:t>
            </a:r>
            <a:endParaRPr/>
          </a:p>
        </p:txBody>
      </p:sp>
      <p:sp>
        <p:nvSpPr>
          <p:cNvPr id="67" name="Google Shape;67;p14"/>
          <p:cNvSpPr txBox="1"/>
          <p:nvPr/>
        </p:nvSpPr>
        <p:spPr>
          <a:xfrm>
            <a:off x="2850491" y="3910550"/>
            <a:ext cx="35478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CPO of </a:t>
            </a:r>
            <a:r>
              <a:rPr lang="en" sz="1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Graphite</a:t>
            </a: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, Tomas Reimers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20125" y="1219875"/>
            <a:ext cx="2703725" cy="270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Has Changed</a:t>
            </a:r>
            <a:endParaRPr/>
          </a:p>
        </p:txBody>
      </p:sp>
      <p:sp>
        <p:nvSpPr>
          <p:cNvPr id="209" name="Google Shape;209;p32"/>
          <p:cNvSpPr/>
          <p:nvPr/>
        </p:nvSpPr>
        <p:spPr>
          <a:xfrm>
            <a:off x="700" y="4747275"/>
            <a:ext cx="9142500" cy="396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32"/>
          <p:cNvSpPr txBox="1"/>
          <p:nvPr/>
        </p:nvSpPr>
        <p:spPr>
          <a:xfrm>
            <a:off x="7234650" y="4483125"/>
            <a:ext cx="1922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11" name="Google Shape;211;p32"/>
          <p:cNvSpPr txBox="1"/>
          <p:nvPr/>
        </p:nvSpPr>
        <p:spPr>
          <a:xfrm>
            <a:off x="7240000" y="4775925"/>
            <a:ext cx="1922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themodernsoftware.dev</a:t>
            </a:r>
            <a:endParaRPr b="1" sz="1200">
              <a:solidFill>
                <a:schemeClr val="lt1"/>
              </a:solidFill>
            </a:endParaRPr>
          </a:p>
        </p:txBody>
      </p:sp>
      <p:sp>
        <p:nvSpPr>
          <p:cNvPr id="212" name="Google Shape;212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180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highlight>
                  <a:srgbClr val="FFFFFF"/>
                </a:highlight>
              </a:rPr>
              <a:t>Efficiency </a:t>
            </a:r>
            <a:endParaRPr>
              <a:highlight>
                <a:srgbClr val="FFFFFF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highlight>
                  <a:srgbClr val="FFFFFF"/>
                </a:highlight>
              </a:rPr>
              <a:t>Consistency	</a:t>
            </a:r>
            <a:endParaRPr>
              <a:highlight>
                <a:srgbClr val="FFFFFF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highlight>
                  <a:srgbClr val="FFFFFF"/>
                </a:highlight>
              </a:rPr>
              <a:t>Knowledge sharing	</a:t>
            </a:r>
            <a:endParaRPr>
              <a:highlight>
                <a:srgbClr val="FFFFFF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highlight>
                  <a:srgbClr val="FFFFFF"/>
                </a:highlight>
              </a:rPr>
              <a:t>Reduced cognitive load</a:t>
            </a:r>
            <a:endParaRPr>
              <a:highlight>
                <a:srgbClr val="FFFFFF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highlight>
                  <a:srgbClr val="FFFFFF"/>
                </a:highlight>
              </a:rPr>
              <a:t>Continuous improvement</a:t>
            </a:r>
            <a:endParaRPr>
              <a:highlight>
                <a:srgbClr val="FFFFFF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highlight>
                  <a:srgbClr val="FFFFFF"/>
                </a:highlight>
              </a:rPr>
              <a:t>Holistic understanding of your code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3"/>
          <p:cNvSpPr/>
          <p:nvPr/>
        </p:nvSpPr>
        <p:spPr>
          <a:xfrm>
            <a:off x="700" y="4747275"/>
            <a:ext cx="9142500" cy="396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33"/>
          <p:cNvSpPr txBox="1"/>
          <p:nvPr/>
        </p:nvSpPr>
        <p:spPr>
          <a:xfrm>
            <a:off x="7234650" y="4483125"/>
            <a:ext cx="1922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19" name="Google Shape;219;p33"/>
          <p:cNvSpPr txBox="1"/>
          <p:nvPr/>
        </p:nvSpPr>
        <p:spPr>
          <a:xfrm>
            <a:off x="7240000" y="4775925"/>
            <a:ext cx="1922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themodernsoftware.dev</a:t>
            </a:r>
            <a:endParaRPr b="1" sz="1200">
              <a:solidFill>
                <a:schemeClr val="lt1"/>
              </a:solidFill>
            </a:endParaRPr>
          </a:p>
        </p:txBody>
      </p:sp>
      <p:pic>
        <p:nvPicPr>
          <p:cNvPr id="220" name="Google Shape;220;p33" title="Screenshot 2025-09-27 at 2.50.44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7374" y="796350"/>
            <a:ext cx="5230224" cy="3550799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3"/>
          <p:cNvSpPr txBox="1"/>
          <p:nvPr/>
        </p:nvSpPr>
        <p:spPr>
          <a:xfrm>
            <a:off x="7505704" y="4297275"/>
            <a:ext cx="1494000" cy="2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Source: </a:t>
            </a:r>
            <a:r>
              <a:rPr i="1" lang="en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Greptile</a:t>
            </a:r>
            <a:endParaRPr i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4"/>
          <p:cNvSpPr/>
          <p:nvPr/>
        </p:nvSpPr>
        <p:spPr>
          <a:xfrm>
            <a:off x="700" y="4747275"/>
            <a:ext cx="9142500" cy="396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34"/>
          <p:cNvSpPr txBox="1"/>
          <p:nvPr/>
        </p:nvSpPr>
        <p:spPr>
          <a:xfrm>
            <a:off x="7240000" y="4775925"/>
            <a:ext cx="1922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themodernsoftware.dev</a:t>
            </a:r>
            <a:endParaRPr b="1" sz="1200">
              <a:solidFill>
                <a:schemeClr val="lt1"/>
              </a:solidFill>
            </a:endParaRPr>
          </a:p>
        </p:txBody>
      </p:sp>
      <p:pic>
        <p:nvPicPr>
          <p:cNvPr id="228" name="Google Shape;228;p34" title="Screenshot 2025-11-02 at 6.02.57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300" y="471826"/>
            <a:ext cx="8317301" cy="3777849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4"/>
          <p:cNvSpPr txBox="1"/>
          <p:nvPr/>
        </p:nvSpPr>
        <p:spPr>
          <a:xfrm>
            <a:off x="7454204" y="4309010"/>
            <a:ext cx="1494000" cy="2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Source: </a:t>
            </a:r>
            <a:r>
              <a:rPr i="1" lang="en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Graphite</a:t>
            </a:r>
            <a:endParaRPr i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See AI Code Review in Action</a:t>
            </a:r>
            <a:endParaRPr/>
          </a:p>
        </p:txBody>
      </p:sp>
      <p:sp>
        <p:nvSpPr>
          <p:cNvPr id="235" name="Google Shape;235;p35"/>
          <p:cNvSpPr/>
          <p:nvPr/>
        </p:nvSpPr>
        <p:spPr>
          <a:xfrm>
            <a:off x="700" y="4747275"/>
            <a:ext cx="9142500" cy="396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35"/>
          <p:cNvSpPr txBox="1"/>
          <p:nvPr/>
        </p:nvSpPr>
        <p:spPr>
          <a:xfrm>
            <a:off x="7234650" y="4483125"/>
            <a:ext cx="1922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37" name="Google Shape;237;p35"/>
          <p:cNvSpPr txBox="1"/>
          <p:nvPr/>
        </p:nvSpPr>
        <p:spPr>
          <a:xfrm>
            <a:off x="7240000" y="4775925"/>
            <a:ext cx="1922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themodernsoftware.dev</a:t>
            </a:r>
            <a:endParaRPr b="1" sz="1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Limitations</a:t>
            </a:r>
            <a:endParaRPr/>
          </a:p>
        </p:txBody>
      </p:sp>
      <p:sp>
        <p:nvSpPr>
          <p:cNvPr id="243" name="Google Shape;243;p36"/>
          <p:cNvSpPr/>
          <p:nvPr/>
        </p:nvSpPr>
        <p:spPr>
          <a:xfrm>
            <a:off x="700" y="4747275"/>
            <a:ext cx="9142500" cy="396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36"/>
          <p:cNvSpPr txBox="1"/>
          <p:nvPr/>
        </p:nvSpPr>
        <p:spPr>
          <a:xfrm>
            <a:off x="7234650" y="4483125"/>
            <a:ext cx="1922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45" name="Google Shape;245;p36"/>
          <p:cNvSpPr txBox="1"/>
          <p:nvPr/>
        </p:nvSpPr>
        <p:spPr>
          <a:xfrm>
            <a:off x="7240000" y="4775925"/>
            <a:ext cx="1922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themodernsoftware.dev</a:t>
            </a:r>
            <a:endParaRPr b="1" sz="1200">
              <a:solidFill>
                <a:schemeClr val="lt1"/>
              </a:solidFill>
            </a:endParaRPr>
          </a:p>
        </p:txBody>
      </p:sp>
      <p:sp>
        <p:nvSpPr>
          <p:cNvPr id="246" name="Google Shape;246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More configuration/setup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False positives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Have to train the system → continuous learning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Can’t yet catch the idioms and repo best practices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Can’t handle complex business logic and architecture decisions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But that’s where humans are still needed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Must be extra cautious with security changes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Often misses edge cases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Code review is more important now than ever with AI coding systems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You own the code that is merged and shipped, no blaming of the AI</a:t>
            </a:r>
            <a:endParaRPr sz="1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7"/>
          <p:cNvSpPr/>
          <p:nvPr/>
        </p:nvSpPr>
        <p:spPr>
          <a:xfrm>
            <a:off x="700" y="4747275"/>
            <a:ext cx="9142500" cy="396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37"/>
          <p:cNvSpPr txBox="1"/>
          <p:nvPr/>
        </p:nvSpPr>
        <p:spPr>
          <a:xfrm>
            <a:off x="7240000" y="4775925"/>
            <a:ext cx="1922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themodernsoftware.dev</a:t>
            </a:r>
            <a:endParaRPr b="1" sz="1200">
              <a:solidFill>
                <a:schemeClr val="lt1"/>
              </a:solidFill>
            </a:endParaRPr>
          </a:p>
        </p:txBody>
      </p:sp>
      <p:sp>
        <p:nvSpPr>
          <p:cNvPr id="253" name="Google Shape;253;p37"/>
          <p:cNvSpPr txBox="1"/>
          <p:nvPr/>
        </p:nvSpPr>
        <p:spPr>
          <a:xfrm>
            <a:off x="3414000" y="1989225"/>
            <a:ext cx="23160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Questions?</a:t>
            </a:r>
            <a:endParaRPr b="1" sz="3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ctrTitle"/>
          </p:nvPr>
        </p:nvSpPr>
        <p:spPr>
          <a:xfrm>
            <a:off x="311700" y="1710461"/>
            <a:ext cx="8520600" cy="116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AI Code Review</a:t>
            </a:r>
            <a:endParaRPr/>
          </a:p>
        </p:txBody>
      </p:sp>
      <p:sp>
        <p:nvSpPr>
          <p:cNvPr id="74" name="Google Shape;74;p15"/>
          <p:cNvSpPr/>
          <p:nvPr/>
        </p:nvSpPr>
        <p:spPr>
          <a:xfrm>
            <a:off x="700" y="4747275"/>
            <a:ext cx="9142500" cy="396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5"/>
          <p:cNvSpPr txBox="1"/>
          <p:nvPr/>
        </p:nvSpPr>
        <p:spPr>
          <a:xfrm>
            <a:off x="7234650" y="4483125"/>
            <a:ext cx="1922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7240000" y="4775925"/>
            <a:ext cx="1922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themodernsoftware.dev</a:t>
            </a:r>
            <a:endParaRPr b="1" sz="1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/>
          <p:nvPr/>
        </p:nvSpPr>
        <p:spPr>
          <a:xfrm>
            <a:off x="700" y="4747275"/>
            <a:ext cx="9142500" cy="396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6"/>
          <p:cNvSpPr txBox="1"/>
          <p:nvPr/>
        </p:nvSpPr>
        <p:spPr>
          <a:xfrm>
            <a:off x="7240000" y="4775925"/>
            <a:ext cx="1922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themodernsoftware.dev</a:t>
            </a:r>
            <a:endParaRPr b="1" sz="1200">
              <a:solidFill>
                <a:schemeClr val="lt1"/>
              </a:solidFill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8263" y="545950"/>
            <a:ext cx="5667375" cy="371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311700" y="1152475"/>
            <a:ext cx="8520600" cy="344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Software code review is one of the highest leverage activities you can do to become a better engineer and improve overall team code quality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</a:t>
            </a:r>
            <a:endParaRPr/>
          </a:p>
        </p:txBody>
      </p:sp>
      <p:sp>
        <p:nvSpPr>
          <p:cNvPr id="90" name="Google Shape;90;p17"/>
          <p:cNvSpPr/>
          <p:nvPr/>
        </p:nvSpPr>
        <p:spPr>
          <a:xfrm>
            <a:off x="700" y="4747275"/>
            <a:ext cx="9142500" cy="396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7"/>
          <p:cNvSpPr txBox="1"/>
          <p:nvPr/>
        </p:nvSpPr>
        <p:spPr>
          <a:xfrm>
            <a:off x="7240000" y="4775925"/>
            <a:ext cx="1922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themodernsoftware.dev</a:t>
            </a:r>
            <a:endParaRPr b="1" sz="12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Statistics</a:t>
            </a:r>
            <a:endParaRPr/>
          </a:p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311700" y="1152475"/>
            <a:ext cx="8520600" cy="344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Code review has 55-60% error detection rate compared to 25-45% for different testing modes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Study of errors on programs without/with code review reported 4.5 → 0.82 errors/100 lines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Study at AT&amp;T showed code review had 14% increase in productivity and 90% decrease in defects</a:t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8"/>
          <p:cNvSpPr/>
          <p:nvPr/>
        </p:nvSpPr>
        <p:spPr>
          <a:xfrm>
            <a:off x="700" y="4747275"/>
            <a:ext cx="9142500" cy="396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8"/>
          <p:cNvSpPr txBox="1"/>
          <p:nvPr/>
        </p:nvSpPr>
        <p:spPr>
          <a:xfrm>
            <a:off x="7240000" y="4775925"/>
            <a:ext cx="1922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themodernsoftware.dev</a:t>
            </a:r>
            <a:endParaRPr b="1" sz="1200">
              <a:solidFill>
                <a:schemeClr val="lt1"/>
              </a:solidFill>
            </a:endParaRPr>
          </a:p>
        </p:txBody>
      </p:sp>
      <p:sp>
        <p:nvSpPr>
          <p:cNvPr id="100" name="Google Shape;100;p18"/>
          <p:cNvSpPr txBox="1"/>
          <p:nvPr/>
        </p:nvSpPr>
        <p:spPr>
          <a:xfrm>
            <a:off x="6499610" y="4096600"/>
            <a:ext cx="20613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Source: </a:t>
            </a:r>
            <a:r>
              <a:rPr i="1" lang="en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Coding Horror</a:t>
            </a:r>
            <a:endParaRPr i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to Catch</a:t>
            </a:r>
            <a:endParaRPr/>
          </a:p>
        </p:txBody>
      </p:sp>
      <p:sp>
        <p:nvSpPr>
          <p:cNvPr id="106" name="Google Shape;106;p19"/>
          <p:cNvSpPr txBox="1"/>
          <p:nvPr>
            <p:ph idx="1" type="body"/>
          </p:nvPr>
        </p:nvSpPr>
        <p:spPr>
          <a:xfrm>
            <a:off x="311700" y="1152475"/>
            <a:ext cx="8520600" cy="344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Logic and correctness errors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9"/>
          <p:cNvSpPr/>
          <p:nvPr/>
        </p:nvSpPr>
        <p:spPr>
          <a:xfrm>
            <a:off x="700" y="4747275"/>
            <a:ext cx="9142500" cy="396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9"/>
          <p:cNvSpPr txBox="1"/>
          <p:nvPr/>
        </p:nvSpPr>
        <p:spPr>
          <a:xfrm>
            <a:off x="7240000" y="4775925"/>
            <a:ext cx="1922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themodernsoftware.dev</a:t>
            </a:r>
            <a:endParaRPr b="1" sz="1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/>
          <p:nvPr/>
        </p:nvSpPr>
        <p:spPr>
          <a:xfrm>
            <a:off x="700" y="4747275"/>
            <a:ext cx="9142500" cy="396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0"/>
          <p:cNvSpPr txBox="1"/>
          <p:nvPr/>
        </p:nvSpPr>
        <p:spPr>
          <a:xfrm>
            <a:off x="7240000" y="4775925"/>
            <a:ext cx="1922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themodernsoftware.dev</a:t>
            </a:r>
            <a:endParaRPr b="1" sz="1200">
              <a:solidFill>
                <a:schemeClr val="lt1"/>
              </a:solidFill>
            </a:endParaRPr>
          </a:p>
        </p:txBody>
      </p:sp>
      <p:pic>
        <p:nvPicPr>
          <p:cNvPr id="115" name="Google Shape;115;p20" title="Screenshot 2025-09-27 at 12.32.20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8360" y="1465463"/>
            <a:ext cx="5293901" cy="221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to Catch</a:t>
            </a:r>
            <a:endParaRPr/>
          </a:p>
        </p:txBody>
      </p:sp>
      <p:sp>
        <p:nvSpPr>
          <p:cNvPr id="121" name="Google Shape;121;p21"/>
          <p:cNvSpPr txBox="1"/>
          <p:nvPr>
            <p:ph idx="1" type="body"/>
          </p:nvPr>
        </p:nvSpPr>
        <p:spPr>
          <a:xfrm>
            <a:off x="311700" y="1152475"/>
            <a:ext cx="8520600" cy="344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Readability and maintainability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1"/>
          <p:cNvSpPr/>
          <p:nvPr/>
        </p:nvSpPr>
        <p:spPr>
          <a:xfrm>
            <a:off x="700" y="4747275"/>
            <a:ext cx="9142500" cy="396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1"/>
          <p:cNvSpPr txBox="1"/>
          <p:nvPr/>
        </p:nvSpPr>
        <p:spPr>
          <a:xfrm>
            <a:off x="7240000" y="4775925"/>
            <a:ext cx="1922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themodernsoftware.dev</a:t>
            </a:r>
            <a:endParaRPr b="1" sz="1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