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gist.github.com/curran/753aa62fd99b7df8f858743d605f1d02" TargetMode="Externa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974b8d4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974b8d4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87c2cc178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87c2cc178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a1d1a4b6d6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a1d1a4b6d6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87c2cc178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87c2cc178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8d2d7e1b9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8d2d7e1b9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1400"/>
              <a:buChar char="●"/>
            </a:pPr>
            <a:r>
              <a:rPr lang="en" sz="14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Bolt example with FE/BE</a:t>
            </a:r>
            <a:endParaRPr sz="14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Roboto"/>
              <a:buChar char="○"/>
            </a:pPr>
            <a:r>
              <a:rPr lang="en" sz="14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Make salsa partner finder</a:t>
            </a:r>
            <a:endParaRPr sz="14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Roboto"/>
              <a:buChar char="●"/>
            </a:pPr>
            <a:r>
              <a:rPr lang="en" sz="14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Additional changes after initial generation</a:t>
            </a:r>
            <a:endParaRPr sz="14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Roboto"/>
              <a:buChar char="○"/>
            </a:pPr>
            <a:r>
              <a:rPr lang="en" sz="14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Update color palette</a:t>
            </a:r>
            <a:endParaRPr sz="14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Roboto"/>
              <a:buChar char="○"/>
            </a:pPr>
            <a:r>
              <a:rPr lang="en" sz="14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Iconography</a:t>
            </a:r>
            <a:endParaRPr sz="14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Roboto"/>
              <a:buChar char="○"/>
            </a:pPr>
            <a:r>
              <a:rPr lang="en" sz="14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Typography</a:t>
            </a:r>
            <a:endParaRPr sz="14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—-</a:t>
            </a:r>
            <a:endParaRPr sz="14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</a:rPr>
              <a:t>This looks good. I want to update the color pallette to follow the following colors: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</a:rPr>
              <a:t>#EF8354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</a:rPr>
              <a:t>#660000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</a:rPr>
              <a:t>#EFCA08</a:t>
            </a: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87c2cc178a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87c2cc178a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Webcontainer running arbitrary generated code</a:t>
            </a:r>
            <a:endParaRPr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8439ee024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8439ee024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Explicitly requests only established, well-known technologies/frameworks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u="sng">
                <a:solidFill>
                  <a:schemeClr val="hlink"/>
                </a:solidFill>
                <a:hlinkClick r:id="rId2"/>
              </a:rPr>
              <a:t>https://gist.github.com/curran/753aa62fd99b7df8f858743d605f1d02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https://app.prompthub.us/prompthub/bolt-agent-system-prompt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boltartifact/Boltaction to designate things that should happen (file creation, file running, etc) in the webcontainer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a22186a39c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a22186a39c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8439ee0243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8439ee0243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79fd9a61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79fd9a61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22186a39c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22186a39c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Because I’m a software development purist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22186a39c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22186a39c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c3ca004c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c3ca004c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Salesforce in 1999 often considered first SaaS platform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a1d1a4b6d6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a1d1a4b6d6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LAMP Stack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Technologies:</a:t>
            </a:r>
            <a:r>
              <a:rPr lang="en">
                <a:solidFill>
                  <a:schemeClr val="dk1"/>
                </a:solidFill>
              </a:rPr>
              <a:t> Linux (OS), Apache (Web Server), MySQL (Database), PHP (Backend)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Description:</a:t>
            </a:r>
            <a:r>
              <a:rPr lang="en">
                <a:solidFill>
                  <a:schemeClr val="dk1"/>
                </a:solidFill>
              </a:rPr>
              <a:t> Classic open-source web stack for dynamic websites and traditional web apps.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MERN Stack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Technologies:</a:t>
            </a:r>
            <a:r>
              <a:rPr lang="en">
                <a:solidFill>
                  <a:schemeClr val="dk1"/>
                </a:solidFill>
              </a:rPr>
              <a:t> MongoDB, Express.js, React.js, Node.js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Description:</a:t>
            </a:r>
            <a:r>
              <a:rPr lang="en">
                <a:solidFill>
                  <a:schemeClr val="dk1"/>
                </a:solidFill>
              </a:rPr>
              <a:t> Full JavaScript stack for building modern, interactive single-page web apps (SPAs).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MEVN Stack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Technologies:</a:t>
            </a:r>
            <a:r>
              <a:rPr lang="en">
                <a:solidFill>
                  <a:schemeClr val="dk1"/>
                </a:solidFill>
              </a:rPr>
              <a:t> MongoDB, Express.js, Vue.js, Node.js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Description:</a:t>
            </a:r>
            <a:r>
              <a:rPr lang="en">
                <a:solidFill>
                  <a:schemeClr val="dk1"/>
                </a:solidFill>
              </a:rPr>
              <a:t> JavaScript-based stack using Vue instead of React — lightweight, flexible, and easy to learn.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Serverless Stack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Technologies:</a:t>
            </a:r>
            <a:r>
              <a:rPr lang="en">
                <a:solidFill>
                  <a:schemeClr val="dk1"/>
                </a:solidFill>
              </a:rPr>
              <a:t> Frontend (React/Vue/Svelte), Backend (AWS Lambda, Google Cloud Functions), Database (DynamoDB, Firebase)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Description:</a:t>
            </a:r>
            <a:r>
              <a:rPr lang="en">
                <a:solidFill>
                  <a:schemeClr val="dk1"/>
                </a:solidFill>
              </a:rPr>
              <a:t> Cloud-native stack — runs backend logic on-demand without managing servers; ideal for scalable, event-driven apps.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8071f24f5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8071f24f5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MERN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87c2cc178a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87c2cc178a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JAM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Components:</a:t>
            </a: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JavaScript</a:t>
            </a:r>
            <a:r>
              <a:rPr lang="en">
                <a:solidFill>
                  <a:schemeClr val="dk1"/>
                </a:solidFill>
              </a:rPr>
              <a:t> – for dynamic functionalities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APIs</a:t>
            </a:r>
            <a:r>
              <a:rPr lang="en">
                <a:solidFill>
                  <a:schemeClr val="dk1"/>
                </a:solidFill>
              </a:rPr>
              <a:t> – to connect backend services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Markup</a:t>
            </a:r>
            <a:r>
              <a:rPr lang="en">
                <a:solidFill>
                  <a:schemeClr val="dk1"/>
                </a:solidFill>
              </a:rPr>
              <a:t> – prebuilt static HTML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Usage: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Used for static sites and modern web apps. Common tools include Gatsby, Next.js, or Nuxt.js with headless CMSs like Contentful or Sanity.</a:t>
            </a:r>
            <a:endParaRPr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a22186a39c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a22186a39c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AWS Stack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superblocks.com/blog/lovable-vulnerabilities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Modern Software Developer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CS146S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Stanford University, Fall 2025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Mihail Eric</a:t>
            </a:r>
            <a:endParaRPr b="1"/>
          </a:p>
        </p:txBody>
      </p:sp>
      <p:sp>
        <p:nvSpPr>
          <p:cNvPr id="56" name="Google Shape;56;p13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Take #1: Visual Low-code/No-code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2"/>
          <p:cNvSpPr txBox="1"/>
          <p:nvPr>
            <p:ph idx="1" type="body"/>
          </p:nvPr>
        </p:nvSpPr>
        <p:spPr>
          <a:xfrm>
            <a:off x="311700" y="1152475"/>
            <a:ext cx="8520600" cy="34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Wix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Squarespace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Webflow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2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2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New AI World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3"/>
          <p:cNvSpPr txBox="1"/>
          <p:nvPr>
            <p:ph idx="1" type="body"/>
          </p:nvPr>
        </p:nvSpPr>
        <p:spPr>
          <a:xfrm>
            <a:off x="311700" y="1152475"/>
            <a:ext cx="8520600" cy="34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Lovable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Replit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Vercel v0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Base44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Cursor/Claude Code/etc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3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3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Has Changed</a:t>
            </a:r>
            <a:endParaRPr/>
          </a:p>
        </p:txBody>
      </p:sp>
      <p:sp>
        <p:nvSpPr>
          <p:cNvPr id="158" name="Google Shape;158;p24"/>
          <p:cNvSpPr txBox="1"/>
          <p:nvPr>
            <p:ph idx="1" type="body"/>
          </p:nvPr>
        </p:nvSpPr>
        <p:spPr>
          <a:xfrm>
            <a:off x="311700" y="1152475"/>
            <a:ext cx="8520600" cy="34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Prompt</a:t>
            </a:r>
            <a:r>
              <a:rPr lang="en"/>
              <a:t> your way to a fully fledged app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Engineers are becoming more cross-functional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Design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Product management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Anyone can build an app now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More user-friendly than 1st generation no-code platforms like Webflow, Wix, Squarespace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4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4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Make An App Right Now</a:t>
            </a:r>
            <a:endParaRPr/>
          </a:p>
        </p:txBody>
      </p:sp>
      <p:sp>
        <p:nvSpPr>
          <p:cNvPr id="166" name="Google Shape;166;p25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5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68" name="Google Shape;168;p25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 Builder Architecture</a:t>
            </a:r>
            <a:endParaRPr/>
          </a:p>
        </p:txBody>
      </p:sp>
      <p:sp>
        <p:nvSpPr>
          <p:cNvPr id="174" name="Google Shape;174;p26"/>
          <p:cNvSpPr txBox="1"/>
          <p:nvPr>
            <p:ph idx="1" type="body"/>
          </p:nvPr>
        </p:nvSpPr>
        <p:spPr>
          <a:xfrm>
            <a:off x="311700" y="1152475"/>
            <a:ext cx="8520600" cy="34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6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6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177" name="Google Shape;177;p26"/>
          <p:cNvSpPr/>
          <p:nvPr/>
        </p:nvSpPr>
        <p:spPr>
          <a:xfrm>
            <a:off x="2646225" y="1778750"/>
            <a:ext cx="3215700" cy="2690100"/>
          </a:xfrm>
          <a:prstGeom prst="roundRect">
            <a:avLst>
              <a:gd fmla="val 16667" name="adj"/>
            </a:avLst>
          </a:prstGeom>
          <a:solidFill>
            <a:srgbClr val="FFE5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78" name="Google Shape;178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18050" y="2431850"/>
            <a:ext cx="2872050" cy="17950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79" name="Google Shape;179;p26"/>
          <p:cNvSpPr txBox="1"/>
          <p:nvPr/>
        </p:nvSpPr>
        <p:spPr>
          <a:xfrm>
            <a:off x="3651901" y="1989825"/>
            <a:ext cx="1770000" cy="3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WebContainer</a:t>
            </a:r>
            <a:endParaRPr b="1" sz="15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 Builder System Prompt</a:t>
            </a:r>
            <a:endParaRPr/>
          </a:p>
        </p:txBody>
      </p:sp>
      <p:sp>
        <p:nvSpPr>
          <p:cNvPr id="185" name="Google Shape;185;p27"/>
          <p:cNvSpPr txBox="1"/>
          <p:nvPr>
            <p:ph idx="1" type="body"/>
          </p:nvPr>
        </p:nvSpPr>
        <p:spPr>
          <a:xfrm>
            <a:off x="311700" y="1152475"/>
            <a:ext cx="8520600" cy="34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7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7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Limitations</a:t>
            </a:r>
            <a:endParaRPr/>
          </a:p>
        </p:txBody>
      </p:sp>
      <p:sp>
        <p:nvSpPr>
          <p:cNvPr id="193" name="Google Shape;193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Everything is awesome when it works but once things break we’re back at square 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Prompts are just suggestions. Not every user understands that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Security has been an </a:t>
            </a:r>
            <a:r>
              <a:rPr lang="en" u="sng">
                <a:solidFill>
                  <a:schemeClr val="hlink"/>
                </a:solidFill>
                <a:hlinkClick r:id="rId3"/>
              </a:rPr>
              <a:t>issue in the past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do we prevent all these apps from looking the same?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complex can these apps realistically get?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8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8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9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9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202" name="Google Shape;202;p29"/>
          <p:cNvSpPr txBox="1"/>
          <p:nvPr/>
        </p:nvSpPr>
        <p:spPr>
          <a:xfrm>
            <a:off x="3414000" y="1989225"/>
            <a:ext cx="23160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Questions?</a:t>
            </a:r>
            <a:endParaRPr b="1"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ctrTitle"/>
          </p:nvPr>
        </p:nvSpPr>
        <p:spPr>
          <a:xfrm>
            <a:off x="144504" y="2124761"/>
            <a:ext cx="8520600" cy="116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45720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lang="en"/>
              <a:t>Automated UI and App Building</a:t>
            </a:r>
            <a:endParaRPr/>
          </a:p>
        </p:txBody>
      </p:sp>
      <p:sp>
        <p:nvSpPr>
          <p:cNvPr id="64" name="Google Shape;64;p14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ctrTitle"/>
          </p:nvPr>
        </p:nvSpPr>
        <p:spPr>
          <a:xfrm>
            <a:off x="223354" y="1704161"/>
            <a:ext cx="8520600" cy="116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45720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lang="en" sz="4100"/>
              <a:t>This is </a:t>
            </a:r>
            <a:r>
              <a:rPr b="1" lang="en" sz="4100"/>
              <a:t>not</a:t>
            </a:r>
            <a:r>
              <a:rPr lang="en" sz="4100"/>
              <a:t> the “vibe coding” class</a:t>
            </a:r>
            <a:endParaRPr sz="4100"/>
          </a:p>
        </p:txBody>
      </p:sp>
      <p:sp>
        <p:nvSpPr>
          <p:cNvPr id="72" name="Google Shape;72;p15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ctrTitle"/>
          </p:nvPr>
        </p:nvSpPr>
        <p:spPr>
          <a:xfrm>
            <a:off x="1331875" y="1730427"/>
            <a:ext cx="6264900" cy="116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45720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lang="en" sz="4100"/>
              <a:t>…except today</a:t>
            </a:r>
            <a:endParaRPr sz="4100"/>
          </a:p>
        </p:txBody>
      </p:sp>
      <p:sp>
        <p:nvSpPr>
          <p:cNvPr id="80" name="Google Shape;80;p16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1152475"/>
            <a:ext cx="8520600" cy="34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Modern</a:t>
            </a:r>
            <a:r>
              <a:rPr lang="en"/>
              <a:t> SaaS development has focused on web apps for over two decades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</a:t>
            </a:r>
            <a:endParaRPr/>
          </a:p>
        </p:txBody>
      </p:sp>
      <p:sp>
        <p:nvSpPr>
          <p:cNvPr id="89" name="Google Shape;89;p17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152475"/>
            <a:ext cx="8520600" cy="34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LAMP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MERN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JAM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Serverless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Old Days</a:t>
            </a: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8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Old Days</a:t>
            </a:r>
            <a:endParaRPr/>
          </a:p>
        </p:txBody>
      </p:sp>
      <p:sp>
        <p:nvSpPr>
          <p:cNvPr id="104" name="Google Shape;104;p19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9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pic>
        <p:nvPicPr>
          <p:cNvPr id="106" name="Google Shape;10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1500" y="2498575"/>
            <a:ext cx="655200" cy="65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9"/>
          <p:cNvSpPr/>
          <p:nvPr/>
        </p:nvSpPr>
        <p:spPr>
          <a:xfrm>
            <a:off x="2903325" y="1844124"/>
            <a:ext cx="1313700" cy="17574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08" name="Google Shape;10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91831" y="2400144"/>
            <a:ext cx="956901" cy="852058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9"/>
          <p:cNvSpPr/>
          <p:nvPr/>
        </p:nvSpPr>
        <p:spPr>
          <a:xfrm>
            <a:off x="4950625" y="1834000"/>
            <a:ext cx="1313700" cy="17574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10" name="Google Shape;110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96999" y="2336697"/>
            <a:ext cx="1030975" cy="1030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96924" y="2400155"/>
            <a:ext cx="722700" cy="722674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9"/>
          <p:cNvSpPr txBox="1"/>
          <p:nvPr/>
        </p:nvSpPr>
        <p:spPr>
          <a:xfrm>
            <a:off x="3105400" y="1903804"/>
            <a:ext cx="9570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client-side</a:t>
            </a:r>
            <a:endParaRPr b="1"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3" name="Google Shape;113;p19"/>
          <p:cNvSpPr txBox="1"/>
          <p:nvPr/>
        </p:nvSpPr>
        <p:spPr>
          <a:xfrm>
            <a:off x="5132474" y="1883600"/>
            <a:ext cx="10311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server</a:t>
            </a:r>
            <a:r>
              <a:rPr b="1"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-side</a:t>
            </a:r>
            <a:endParaRPr b="1"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6978085" y="1873495"/>
            <a:ext cx="8484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database</a:t>
            </a:r>
            <a:endParaRPr b="1"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15" name="Google Shape;115;p19"/>
          <p:cNvCxnSpPr/>
          <p:nvPr/>
        </p:nvCxnSpPr>
        <p:spPr>
          <a:xfrm>
            <a:off x="2256575" y="2723975"/>
            <a:ext cx="505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6" name="Google Shape;116;p19"/>
          <p:cNvCxnSpPr/>
          <p:nvPr/>
        </p:nvCxnSpPr>
        <p:spPr>
          <a:xfrm rot="10800000">
            <a:off x="2256575" y="2876375"/>
            <a:ext cx="505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7" name="Google Shape;117;p19"/>
          <p:cNvCxnSpPr/>
          <p:nvPr/>
        </p:nvCxnSpPr>
        <p:spPr>
          <a:xfrm>
            <a:off x="4324080" y="2723975"/>
            <a:ext cx="505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8" name="Google Shape;118;p19"/>
          <p:cNvCxnSpPr/>
          <p:nvPr/>
        </p:nvCxnSpPr>
        <p:spPr>
          <a:xfrm rot="10800000">
            <a:off x="4324080" y="2876375"/>
            <a:ext cx="505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9" name="Google Shape;119;p19"/>
          <p:cNvCxnSpPr/>
          <p:nvPr/>
        </p:nvCxnSpPr>
        <p:spPr>
          <a:xfrm>
            <a:off x="6457680" y="2723975"/>
            <a:ext cx="505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0" name="Google Shape;120;p19"/>
          <p:cNvCxnSpPr/>
          <p:nvPr/>
        </p:nvCxnSpPr>
        <p:spPr>
          <a:xfrm rot="10800000">
            <a:off x="6457680" y="2876375"/>
            <a:ext cx="505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Old Days</a:t>
            </a:r>
            <a:endParaRPr/>
          </a:p>
        </p:txBody>
      </p:sp>
      <p:sp>
        <p:nvSpPr>
          <p:cNvPr id="126" name="Google Shape;126;p20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0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pic>
        <p:nvPicPr>
          <p:cNvPr id="128" name="Google Shape;128;p20"/>
          <p:cNvPicPr preferRelativeResize="0"/>
          <p:nvPr/>
        </p:nvPicPr>
        <p:blipFill rotWithShape="1">
          <a:blip r:embed="rId3">
            <a:alphaModFix/>
          </a:blip>
          <a:srcRect b="0" l="11918" r="0" t="0"/>
          <a:stretch/>
        </p:blipFill>
        <p:spPr>
          <a:xfrm>
            <a:off x="1786636" y="1170125"/>
            <a:ext cx="5570627" cy="342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Old Days</a:t>
            </a:r>
            <a:endParaRPr/>
          </a:p>
        </p:txBody>
      </p:sp>
      <p:sp>
        <p:nvSpPr>
          <p:cNvPr id="134" name="Google Shape;134;p21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1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pic>
        <p:nvPicPr>
          <p:cNvPr id="136" name="Google Shape;13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0250" y="1117549"/>
            <a:ext cx="6109660" cy="3424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