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github.com/openai/codex/blob/main/AGENTS.md" TargetMode="External"/><Relationship Id="rId3" Type="http://schemas.openxmlformats.org/officeDocument/2006/relationships/hyperlink" Target="http://agents.md" TargetMode="Externa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974b8d4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974b8d4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7d73942d67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7d73942d67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This is something you should iterate on to find what works for you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These high level points should suffice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7d73942d67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7d73942d67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16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50"/>
              <a:buChar char="●"/>
            </a:pPr>
            <a:r>
              <a:rPr lang="en" sz="1150">
                <a:solidFill>
                  <a:srgbClr val="595959"/>
                </a:solidFill>
              </a:rPr>
              <a:t>Do an actual more complex coding task with a specs doc</a:t>
            </a:r>
            <a:endParaRPr sz="115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7d73942d67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7d73942d6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A messy repo could be as simple as having different access patterns (like for a DB), variable naming, multiple functions that do the same thing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7d73942d67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7d73942d67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1524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7d73942d67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7d73942d67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https://github.com/openai/codex/blob/main/AGENTS.md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Agents.md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>
                <a:solidFill>
                  <a:schemeClr val="dk1"/>
                </a:solidFill>
              </a:rPr>
              <a:t>README.md files are for humans: quick starts, project descriptions, and contribution guidelines.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>
                <a:solidFill>
                  <a:schemeClr val="dk1"/>
                </a:solidFill>
              </a:rPr>
              <a:t>AGENTS.md complements this by containing the extra, sometimes detailed context coding agents need: build steps, tests, and conventions that might clutter a README or aren’t relevant to human contributors.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>
                <a:solidFill>
                  <a:schemeClr val="dk1"/>
                </a:solidFill>
              </a:rPr>
              <a:t>We intentionally kept it separate to: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>
                <a:solidFill>
                  <a:schemeClr val="dk1"/>
                </a:solidFill>
              </a:rPr>
              <a:t>Give agents a clear, predictable place for instructions.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>
                <a:solidFill>
                  <a:schemeClr val="dk1"/>
                </a:solidFill>
              </a:rPr>
              <a:t>Keep READMEs concise and focused on human contributors.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>
                <a:solidFill>
                  <a:schemeClr val="dk1"/>
                </a:solidFill>
              </a:rPr>
              <a:t>Provide precise, agent-focused guidance that complements existing README and docs.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>
                <a:solidFill>
                  <a:schemeClr val="dk1"/>
                </a:solidFill>
              </a:rPr>
              <a:t>What to include</a:t>
            </a:r>
            <a:endParaRPr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Add sections that help an agent work effectively with your project. Popular choices:</a:t>
            </a:r>
            <a:endParaRPr>
              <a:solidFill>
                <a:schemeClr val="dk1"/>
              </a:solidFill>
            </a:endParaRPr>
          </a:p>
          <a:p>
            <a:pPr indent="-298450" lvl="0" marL="1524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Project overview</a:t>
            </a:r>
            <a:endParaRPr>
              <a:solidFill>
                <a:schemeClr val="dk1"/>
              </a:solidFill>
            </a:endParaRPr>
          </a:p>
          <a:p>
            <a:pPr indent="-298450" lvl="0" marL="1524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Build and test commands</a:t>
            </a:r>
            <a:endParaRPr>
              <a:solidFill>
                <a:schemeClr val="dk1"/>
              </a:solidFill>
            </a:endParaRPr>
          </a:p>
          <a:p>
            <a:pPr indent="-298450" lvl="0" marL="1524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Code style guidelines</a:t>
            </a:r>
            <a:endParaRPr>
              <a:solidFill>
                <a:schemeClr val="dk1"/>
              </a:solidFill>
            </a:endParaRPr>
          </a:p>
          <a:p>
            <a:pPr indent="-298450" lvl="0" marL="1524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Testing instructions</a:t>
            </a:r>
            <a:endParaRPr>
              <a:solidFill>
                <a:schemeClr val="dk1"/>
              </a:solidFill>
            </a:endParaRPr>
          </a:p>
          <a:p>
            <a:pPr indent="-298450" lvl="0" marL="1524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Security considerations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7d73942d67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7d73942d67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16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50"/>
              <a:buChar char="●"/>
            </a:pPr>
            <a:r>
              <a:rPr lang="en" sz="1150">
                <a:solidFill>
                  <a:srgbClr val="595959"/>
                </a:solidFill>
              </a:rPr>
              <a:t>See some cursorrules/claude code </a:t>
            </a:r>
            <a:r>
              <a:rPr lang="en" sz="1150">
                <a:solidFill>
                  <a:srgbClr val="595959"/>
                </a:solidFill>
              </a:rPr>
              <a:t>specs</a:t>
            </a:r>
            <a:r>
              <a:rPr lang="en" sz="1150">
                <a:solidFill>
                  <a:srgbClr val="595959"/>
                </a:solidFill>
              </a:rPr>
              <a:t> as a learning tool</a:t>
            </a:r>
            <a:endParaRPr sz="1150">
              <a:solidFill>
                <a:srgbClr val="595959"/>
              </a:solidFill>
            </a:endParaRPr>
          </a:p>
          <a:p>
            <a:pPr indent="-30162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50"/>
              <a:buChar char="○"/>
            </a:pPr>
            <a:r>
              <a:rPr lang="en" sz="1150">
                <a:solidFill>
                  <a:srgbClr val="595959"/>
                </a:solidFill>
              </a:rPr>
              <a:t>Where do they exist in the repo</a:t>
            </a:r>
            <a:endParaRPr sz="1150">
              <a:solidFill>
                <a:srgbClr val="595959"/>
              </a:solidFill>
            </a:endParaRPr>
          </a:p>
          <a:p>
            <a:pPr indent="-30162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50"/>
              <a:buChar char="○"/>
            </a:pPr>
            <a:r>
              <a:rPr lang="en" sz="1150">
                <a:solidFill>
                  <a:srgbClr val="595959"/>
                </a:solidFill>
              </a:rPr>
              <a:t>How extensive they can get</a:t>
            </a:r>
            <a:endParaRPr sz="115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79fd9a61a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79fd9a61a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85039201e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85039201e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7c3ca004c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7c3ca004c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7c53c6a7a5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7c53c6a7a5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05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𝗧𝘂𝗿𝗯𝗼 𝗣𝗮𝘀𝗰𝗮𝗹 (𝟭𝟵𝟴𝟯): First all-in-one editor, compiler, and linker. Focused solely on the Pascal language.</a:t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05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𝗠𝗶𝗰𝗿𝗼𝘀𝗼𝗳𝘁 𝗩𝗶𝘀𝘂𝗮𝗹 𝗦𝘁𝘂𝗱𝗶𝗼 (𝟭𝟵𝟵𝟳): Offered advanced debugging capabilities for the C++/Visual Basic language. First usage of Intellisense (precursor to Tab-Complete).</a:t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05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𝗜𝗻𝘁𝗲𝗹𝗹𝗶𝗷 𝗜𝗗𝗘𝗔 (𝟮𝟬𝟬𝟭): Released with advanced contextual code navigation, refactoring, code completion (conceptual ancestor of much of the AI functionality now baked into modern IDEs).</a:t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05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𝗠𝗶𝗰𝗿𝗼𝘀𝗼𝗳𝘁 𝗩𝗦𝗖𝗼𝗱𝗲 (𝟮𝟬𝟭𝟱): Offered  lightweight editor with highly extensible ecosystem of plugins. Allowed for an ecosystem of AI extensions like Copilot, Codeium (Windsurf), etc. Also introduced LSP (the conceptual inspiration for MCP).</a:t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05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𝗖𝘂𝗿𝘀𝗼𝗿 (𝟮𝟬𝟮𝟯): Leaned heavily into AI-assisted development in all parts of IDE experience with refactoring, debugging, documentation generation, multi-file reasoning.</a:t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05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And here we are!</a:t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05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In the IDE evolution, there’s always a see-saw between functionality consolidation and developer customization. Bring more into one platform but still allow power users to choose their own adventure.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7cecaaf79e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7cecaaf79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Different modes (in Cursor) for different complexity:</a:t>
            </a:r>
            <a:br>
              <a:rPr lang="en"/>
            </a:br>
            <a:r>
              <a:rPr lang="en"/>
              <a:t>	* Tab (simple inline)</a:t>
            </a:r>
            <a:br>
              <a:rPr lang="en"/>
            </a:br>
            <a:r>
              <a:rPr lang="en"/>
              <a:t>	* Cmd-K - simple question / a few lines</a:t>
            </a:r>
            <a:br>
              <a:rPr lang="en"/>
            </a:br>
            <a:r>
              <a:rPr lang="en"/>
              <a:t>	* Cmd-L - multi-file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7cecaaf79e_0_8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7cecaaf79e_0_8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7cecaaf79e_0_8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7cecaaf79e_0_8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Can see which files have been indexed in “Indexing &amp; Docs” &gt; “Ignore Files in .cursorignore” &gt; “View included files”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7c53c6a7a5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7c53c6a7a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anthropic.com/engineering/claude-code-best-practices" TargetMode="External"/><Relationship Id="rId4" Type="http://schemas.openxmlformats.org/officeDocument/2006/relationships/hyperlink" Target="https://docs.cursor.com/en/context/rules" TargetMode="External"/><Relationship Id="rId5" Type="http://schemas.openxmlformats.org/officeDocument/2006/relationships/hyperlink" Target="https://docs.cursor.com/en/context/rules" TargetMode="External"/><Relationship Id="rId6" Type="http://schemas.openxmlformats.org/officeDocument/2006/relationships/hyperlink" Target="https://agents.md/" TargetMode="External"/><Relationship Id="rId7" Type="http://schemas.openxmlformats.org/officeDocument/2006/relationships/hyperlink" Target="https://agents.md/" TargetMode="External"/><Relationship Id="rId8" Type="http://schemas.openxmlformats.org/officeDocument/2006/relationships/hyperlink" Target="https://llmstxt.org/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cognition.ai/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Modern Software Developer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CS146S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Stanford University, Fall 2025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Mihail Eric</a:t>
            </a:r>
            <a:endParaRPr b="1"/>
          </a:p>
        </p:txBody>
      </p:sp>
      <p:sp>
        <p:nvSpPr>
          <p:cNvPr id="56" name="Google Shape;56;p13"/>
          <p:cNvSpPr/>
          <p:nvPr/>
        </p:nvSpPr>
        <p:spPr>
          <a:xfrm>
            <a:off x="700" y="4747275"/>
            <a:ext cx="9142500" cy="396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7234650" y="4483125"/>
            <a:ext cx="1922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7240000" y="4775925"/>
            <a:ext cx="1922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themodernsoftware.dev</a:t>
            </a:r>
            <a:endParaRPr b="1" sz="1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2"/>
          <p:cNvSpPr txBox="1"/>
          <p:nvPr>
            <p:ph idx="1" type="body"/>
          </p:nvPr>
        </p:nvSpPr>
        <p:spPr>
          <a:xfrm>
            <a:off x="311700" y="9707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en"/>
              <a:t>Goal</a:t>
            </a:r>
            <a:endParaRPr b="1"/>
          </a:p>
          <a:p>
            <a:pPr indent="-29749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What is the purpose of the change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en"/>
              <a:t>Definitions</a:t>
            </a:r>
            <a:endParaRPr b="1"/>
          </a:p>
          <a:p>
            <a:pPr indent="-29749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What prereqs does the LLM need to know about the problem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en"/>
              <a:t>Plan</a:t>
            </a:r>
            <a:endParaRPr b="1"/>
          </a:p>
          <a:p>
            <a:pPr indent="-29749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High-level implementation breakdown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en"/>
              <a:t>Source files being changed</a:t>
            </a:r>
            <a:endParaRPr b="1"/>
          </a:p>
          <a:p>
            <a:pPr indent="-29749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What parts of the codebase are relevant and why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en"/>
              <a:t>Test cases</a:t>
            </a:r>
            <a:endParaRPr b="1"/>
          </a:p>
          <a:p>
            <a:pPr indent="-29749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How will testing be done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en"/>
              <a:t>Edge cases</a:t>
            </a:r>
            <a:endParaRPr b="1"/>
          </a:p>
          <a:p>
            <a:pPr indent="-29749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What special cases need to be accounted for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en"/>
              <a:t>Out-of-scope</a:t>
            </a:r>
            <a:endParaRPr b="1"/>
          </a:p>
          <a:p>
            <a:pPr indent="-29749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What should *not* be changed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en"/>
              <a:t>Extensions</a:t>
            </a:r>
            <a:endParaRPr b="1"/>
          </a:p>
          <a:p>
            <a:pPr indent="-29749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What changes will be relevant later so the LLM can future-proof its design and not take shortcuts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2"/>
          <p:cNvSpPr/>
          <p:nvPr/>
        </p:nvSpPr>
        <p:spPr>
          <a:xfrm>
            <a:off x="700" y="4747275"/>
            <a:ext cx="9142500" cy="396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2"/>
          <p:cNvSpPr txBox="1"/>
          <p:nvPr/>
        </p:nvSpPr>
        <p:spPr>
          <a:xfrm>
            <a:off x="7240000" y="4775925"/>
            <a:ext cx="1922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themodernsoftware.dev</a:t>
            </a:r>
            <a:endParaRPr b="1" sz="1200">
              <a:solidFill>
                <a:schemeClr val="lt1"/>
              </a:solidFill>
            </a:endParaRPr>
          </a:p>
        </p:txBody>
      </p:sp>
      <p:sp>
        <p:nvSpPr>
          <p:cNvPr id="189" name="Google Shape;18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Best practices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3"/>
          <p:cNvSpPr txBox="1"/>
          <p:nvPr>
            <p:ph type="title"/>
          </p:nvPr>
        </p:nvSpPr>
        <p:spPr>
          <a:xfrm>
            <a:off x="311650" y="346812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see some of this in action</a:t>
            </a:r>
            <a:endParaRPr/>
          </a:p>
        </p:txBody>
      </p:sp>
      <p:sp>
        <p:nvSpPr>
          <p:cNvPr id="195" name="Google Shape;195;p23"/>
          <p:cNvSpPr/>
          <p:nvPr/>
        </p:nvSpPr>
        <p:spPr>
          <a:xfrm>
            <a:off x="700" y="4747275"/>
            <a:ext cx="9142500" cy="396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23"/>
          <p:cNvSpPr txBox="1"/>
          <p:nvPr/>
        </p:nvSpPr>
        <p:spPr>
          <a:xfrm>
            <a:off x="7234650" y="4483125"/>
            <a:ext cx="1922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97" name="Google Shape;197;p23"/>
          <p:cNvSpPr txBox="1"/>
          <p:nvPr/>
        </p:nvSpPr>
        <p:spPr>
          <a:xfrm>
            <a:off x="7240000" y="4775925"/>
            <a:ext cx="1922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themodernsoftware.dev</a:t>
            </a:r>
            <a:endParaRPr b="1" sz="1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4"/>
          <p:cNvSpPr txBox="1"/>
          <p:nvPr>
            <p:ph idx="1" type="body"/>
          </p:nvPr>
        </p:nvSpPr>
        <p:spPr>
          <a:xfrm>
            <a:off x="311700" y="9707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28453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850"/>
              <a:t>Optimize your codebase so that a human and an agent could understand what’s going on</a:t>
            </a:r>
            <a:endParaRPr sz="1850"/>
          </a:p>
          <a:p>
            <a:pPr indent="-328453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850"/>
              <a:t>Much of LLM confusion comes from trying to finish a task with a messy repo as context</a:t>
            </a:r>
            <a:endParaRPr sz="1850"/>
          </a:p>
          <a:p>
            <a:pPr indent="-328453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850"/>
              <a:t>Provide optimal context for LLMs by describing</a:t>
            </a:r>
            <a:endParaRPr sz="1850"/>
          </a:p>
          <a:p>
            <a:pPr indent="-328453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850"/>
              <a:t>Repo orientation</a:t>
            </a:r>
            <a:endParaRPr sz="1850"/>
          </a:p>
          <a:p>
            <a:pPr indent="-328453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850"/>
              <a:t>File structure</a:t>
            </a:r>
            <a:endParaRPr sz="1850"/>
          </a:p>
          <a:p>
            <a:pPr indent="-328453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850"/>
              <a:t>Setup and environment</a:t>
            </a:r>
            <a:endParaRPr sz="1850"/>
          </a:p>
          <a:p>
            <a:pPr indent="-328453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850"/>
              <a:t>Best practices</a:t>
            </a:r>
            <a:endParaRPr sz="1850"/>
          </a:p>
          <a:p>
            <a:pPr indent="-328453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850"/>
              <a:t>Code style</a:t>
            </a:r>
            <a:endParaRPr sz="1850"/>
          </a:p>
          <a:p>
            <a:pPr indent="-328453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850"/>
              <a:t>Access patterns</a:t>
            </a:r>
            <a:endParaRPr sz="1850"/>
          </a:p>
          <a:p>
            <a:pPr indent="-328453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850"/>
              <a:t>APIs and contracts</a:t>
            </a:r>
            <a:endParaRPr sz="1850"/>
          </a:p>
          <a:p>
            <a:pPr indent="-328453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i="1" lang="en" sz="1850"/>
              <a:t>All of this should be thoroughly documented</a:t>
            </a:r>
            <a:endParaRPr i="1" sz="1850"/>
          </a:p>
          <a:p>
            <a:pPr indent="-328453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b="1" lang="en" sz="1850"/>
              <a:t>Tip:</a:t>
            </a:r>
            <a:r>
              <a:rPr lang="en" sz="1850"/>
              <a:t> a monorepo design in your repo is highly encouraged</a:t>
            </a:r>
            <a:endParaRPr sz="185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4"/>
          <p:cNvSpPr/>
          <p:nvPr/>
        </p:nvSpPr>
        <p:spPr>
          <a:xfrm>
            <a:off x="700" y="4747275"/>
            <a:ext cx="9142500" cy="396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4"/>
          <p:cNvSpPr txBox="1"/>
          <p:nvPr/>
        </p:nvSpPr>
        <p:spPr>
          <a:xfrm>
            <a:off x="7240000" y="4775925"/>
            <a:ext cx="1922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themodernsoftware.dev</a:t>
            </a:r>
            <a:endParaRPr b="1" sz="1200">
              <a:solidFill>
                <a:schemeClr val="lt1"/>
              </a:solidFill>
            </a:endParaRPr>
          </a:p>
        </p:txBody>
      </p:sp>
      <p:sp>
        <p:nvSpPr>
          <p:cNvPr id="205" name="Google Shape;205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Best practices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5"/>
          <p:cNvSpPr txBox="1"/>
          <p:nvPr>
            <p:ph idx="1" type="body"/>
          </p:nvPr>
        </p:nvSpPr>
        <p:spPr>
          <a:xfrm>
            <a:off x="311700" y="970725"/>
            <a:ext cx="8520600" cy="3416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Help LLM navigate your codebase with agent configurations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u="sng">
                <a:solidFill>
                  <a:schemeClr val="hlink"/>
                </a:solidFill>
                <a:hlinkClick r:id="rId3"/>
              </a:rPr>
              <a:t>claude.md</a:t>
            </a:r>
            <a:endParaRPr>
              <a:solidFill>
                <a:schemeClr val="dk1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i="1"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CLAUDE.md</a:t>
            </a:r>
            <a:r>
              <a:rPr i="1" lang="en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a special file that Claude automatically pulls into context when starting a conversation. This makes it an ideal place for documenting: common bash commands, core files and utility functions, code style guidelines, testing instructions.</a:t>
            </a:r>
            <a:endParaRPr i="1" sz="1500"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>
                <a:solidFill>
                  <a:schemeClr val="hlink"/>
                </a:solidFill>
                <a:hlinkClick r:id="rId4"/>
              </a:rPr>
              <a:t>c</a:t>
            </a:r>
            <a:r>
              <a:rPr lang="en" u="sng">
                <a:solidFill>
                  <a:schemeClr val="hlink"/>
                </a:solidFill>
                <a:hlinkClick r:id="rId5"/>
              </a:rPr>
              <a:t>ursorrules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>
                <a:solidFill>
                  <a:schemeClr val="hlink"/>
                </a:solidFill>
                <a:hlinkClick r:id="rId6"/>
              </a:rPr>
              <a:t>AGENTS.md</a:t>
            </a:r>
            <a:r>
              <a:rPr lang="en" u="sng">
                <a:solidFill>
                  <a:schemeClr val="hlink"/>
                </a:solidFill>
                <a:hlinkClick r:id="rId7"/>
              </a:rPr>
              <a:t> </a:t>
            </a:r>
            <a:r>
              <a:rPr lang="en"/>
              <a:t>	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Open format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>
                <a:solidFill>
                  <a:schemeClr val="hlink"/>
                </a:solidFill>
                <a:hlinkClick r:id="rId8"/>
              </a:rPr>
              <a:t>llms.txt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Provide that navigation guidance for LLMs scraping the web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"/>
              <a:t>Note:</a:t>
            </a:r>
            <a:r>
              <a:rPr lang="en"/>
              <a:t> The agents won’t always adhere to these descriptions/directives. They are intended as guidance.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5"/>
          <p:cNvSpPr/>
          <p:nvPr/>
        </p:nvSpPr>
        <p:spPr>
          <a:xfrm>
            <a:off x="700" y="4747275"/>
            <a:ext cx="9142500" cy="396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5"/>
          <p:cNvSpPr txBox="1"/>
          <p:nvPr/>
        </p:nvSpPr>
        <p:spPr>
          <a:xfrm>
            <a:off x="7240000" y="4775925"/>
            <a:ext cx="1922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themodernsoftware.dev</a:t>
            </a:r>
            <a:endParaRPr b="1" sz="1200">
              <a:solidFill>
                <a:schemeClr val="lt1"/>
              </a:solidFill>
            </a:endParaRPr>
          </a:p>
        </p:txBody>
      </p:sp>
      <p:sp>
        <p:nvSpPr>
          <p:cNvPr id="213" name="Google Shape;213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Best practices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6"/>
          <p:cNvSpPr/>
          <p:nvPr/>
        </p:nvSpPr>
        <p:spPr>
          <a:xfrm>
            <a:off x="700" y="4747275"/>
            <a:ext cx="9142500" cy="396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26"/>
          <p:cNvSpPr txBox="1"/>
          <p:nvPr/>
        </p:nvSpPr>
        <p:spPr>
          <a:xfrm>
            <a:off x="7240000" y="4775925"/>
            <a:ext cx="1922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themodernsoftware.dev</a:t>
            </a:r>
            <a:endParaRPr b="1" sz="1200">
              <a:solidFill>
                <a:schemeClr val="lt1"/>
              </a:solidFill>
            </a:endParaRPr>
          </a:p>
        </p:txBody>
      </p:sp>
      <p:sp>
        <p:nvSpPr>
          <p:cNvPr id="220" name="Google Shape;220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Samples</a:t>
            </a:r>
            <a:endParaRPr/>
          </a:p>
        </p:txBody>
      </p:sp>
      <p:pic>
        <p:nvPicPr>
          <p:cNvPr id="221" name="Google Shape;221;p26" title="agentsmd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9075" y="1170125"/>
            <a:ext cx="7114014" cy="342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7"/>
          <p:cNvSpPr txBox="1"/>
          <p:nvPr>
            <p:ph type="title"/>
          </p:nvPr>
        </p:nvSpPr>
        <p:spPr>
          <a:xfrm>
            <a:off x="311650" y="346812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see some of this in action</a:t>
            </a:r>
            <a:endParaRPr/>
          </a:p>
        </p:txBody>
      </p:sp>
      <p:sp>
        <p:nvSpPr>
          <p:cNvPr id="227" name="Google Shape;227;p27"/>
          <p:cNvSpPr/>
          <p:nvPr/>
        </p:nvSpPr>
        <p:spPr>
          <a:xfrm>
            <a:off x="700" y="4747275"/>
            <a:ext cx="9142500" cy="396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7"/>
          <p:cNvSpPr txBox="1"/>
          <p:nvPr/>
        </p:nvSpPr>
        <p:spPr>
          <a:xfrm>
            <a:off x="7234650" y="4483125"/>
            <a:ext cx="1922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29" name="Google Shape;229;p27"/>
          <p:cNvSpPr txBox="1"/>
          <p:nvPr/>
        </p:nvSpPr>
        <p:spPr>
          <a:xfrm>
            <a:off x="7240000" y="4775925"/>
            <a:ext cx="1922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themodernsoftware.dev</a:t>
            </a:r>
            <a:endParaRPr b="1" sz="1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/>
          <p:nvPr/>
        </p:nvSpPr>
        <p:spPr>
          <a:xfrm>
            <a:off x="700" y="4747275"/>
            <a:ext cx="9142500" cy="396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4"/>
          <p:cNvSpPr txBox="1"/>
          <p:nvPr/>
        </p:nvSpPr>
        <p:spPr>
          <a:xfrm>
            <a:off x="7234650" y="4483125"/>
            <a:ext cx="1922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7240000" y="4775925"/>
            <a:ext cx="1922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themodernsoftware.dev</a:t>
            </a:r>
            <a:endParaRPr b="1" sz="1200">
              <a:solidFill>
                <a:schemeClr val="lt1"/>
              </a:solidFill>
            </a:endParaRPr>
          </a:p>
        </p:txBody>
      </p:sp>
      <p:sp>
        <p:nvSpPr>
          <p:cNvPr id="66" name="Google Shape;66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Guest Lecture - 10/10/25 (8:30am PT, 420-041)</a:t>
            </a:r>
            <a:endParaRPr/>
          </a:p>
        </p:txBody>
      </p:sp>
      <p:sp>
        <p:nvSpPr>
          <p:cNvPr id="67" name="Google Shape;67;p14"/>
          <p:cNvSpPr txBox="1"/>
          <p:nvPr/>
        </p:nvSpPr>
        <p:spPr>
          <a:xfrm>
            <a:off x="2308150" y="3764800"/>
            <a:ext cx="44565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Cognition</a:t>
            </a: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Head of Research, Silas Alberti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03213" y="1474925"/>
            <a:ext cx="2137475" cy="213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ctrTitle"/>
          </p:nvPr>
        </p:nvSpPr>
        <p:spPr>
          <a:xfrm>
            <a:off x="311700" y="1724275"/>
            <a:ext cx="8520600" cy="116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AI IDE: Fundamentals to Power User</a:t>
            </a:r>
            <a:endParaRPr/>
          </a:p>
        </p:txBody>
      </p:sp>
      <p:sp>
        <p:nvSpPr>
          <p:cNvPr id="74" name="Google Shape;74;p15"/>
          <p:cNvSpPr/>
          <p:nvPr/>
        </p:nvSpPr>
        <p:spPr>
          <a:xfrm>
            <a:off x="700" y="4747275"/>
            <a:ext cx="9142500" cy="396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5"/>
          <p:cNvSpPr txBox="1"/>
          <p:nvPr/>
        </p:nvSpPr>
        <p:spPr>
          <a:xfrm>
            <a:off x="7234650" y="4483125"/>
            <a:ext cx="1922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7240000" y="4775925"/>
            <a:ext cx="1922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themodernsoftware.dev</a:t>
            </a:r>
            <a:endParaRPr b="1" sz="1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</a:t>
            </a:r>
            <a:endParaRPr/>
          </a:p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311700" y="1152475"/>
            <a:ext cx="8520600" cy="344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IDE (Integrated Development Environment)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All-in-one workspaces for software development containing editor, compiler, debugger, and more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Most development work is done there so it’s a natural form factor for AI enhancement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 their evolution, there’s always a see-saw between functionality consolidation and developer customization</a:t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6"/>
          <p:cNvSpPr/>
          <p:nvPr/>
        </p:nvSpPr>
        <p:spPr>
          <a:xfrm>
            <a:off x="700" y="4747275"/>
            <a:ext cx="9142500" cy="396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6"/>
          <p:cNvSpPr txBox="1"/>
          <p:nvPr/>
        </p:nvSpPr>
        <p:spPr>
          <a:xfrm>
            <a:off x="7240000" y="4775925"/>
            <a:ext cx="1922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themodernsoftware.dev</a:t>
            </a:r>
            <a:endParaRPr b="1" sz="1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brief history</a:t>
            </a:r>
            <a:endParaRPr/>
          </a:p>
        </p:txBody>
      </p:sp>
      <p:sp>
        <p:nvSpPr>
          <p:cNvPr id="90" name="Google Shape;90;p17"/>
          <p:cNvSpPr/>
          <p:nvPr/>
        </p:nvSpPr>
        <p:spPr>
          <a:xfrm>
            <a:off x="700" y="4747275"/>
            <a:ext cx="9142500" cy="396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7"/>
          <p:cNvSpPr txBox="1"/>
          <p:nvPr/>
        </p:nvSpPr>
        <p:spPr>
          <a:xfrm>
            <a:off x="7240000" y="4775925"/>
            <a:ext cx="1922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themodernsoftware.dev</a:t>
            </a:r>
            <a:endParaRPr b="1" sz="1200">
              <a:solidFill>
                <a:schemeClr val="lt1"/>
              </a:solidFill>
            </a:endParaRPr>
          </a:p>
        </p:txBody>
      </p:sp>
      <p:grpSp>
        <p:nvGrpSpPr>
          <p:cNvPr id="92" name="Google Shape;92;p17"/>
          <p:cNvGrpSpPr/>
          <p:nvPr/>
        </p:nvGrpSpPr>
        <p:grpSpPr>
          <a:xfrm>
            <a:off x="3227854" y="2055425"/>
            <a:ext cx="3487320" cy="1309754"/>
            <a:chOff x="4526679" y="2276899"/>
            <a:chExt cx="3487320" cy="1309754"/>
          </a:xfrm>
        </p:grpSpPr>
        <p:sp>
          <p:nvSpPr>
            <p:cNvPr id="93" name="Google Shape;93;p17"/>
            <p:cNvSpPr/>
            <p:nvPr/>
          </p:nvSpPr>
          <p:spPr>
            <a:xfrm>
              <a:off x="4849299" y="3079474"/>
              <a:ext cx="3164700" cy="13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4" name="Google Shape;94;p17"/>
            <p:cNvGrpSpPr/>
            <p:nvPr/>
          </p:nvGrpSpPr>
          <p:grpSpPr>
            <a:xfrm>
              <a:off x="4526679" y="2276899"/>
              <a:ext cx="2148946" cy="1309754"/>
              <a:chOff x="4526679" y="2276899"/>
              <a:chExt cx="2148946" cy="1309754"/>
            </a:xfrm>
          </p:grpSpPr>
          <p:grpSp>
            <p:nvGrpSpPr>
              <p:cNvPr id="95" name="Google Shape;95;p17"/>
              <p:cNvGrpSpPr/>
              <p:nvPr/>
            </p:nvGrpSpPr>
            <p:grpSpPr>
              <a:xfrm>
                <a:off x="4808316" y="2800065"/>
                <a:ext cx="92400" cy="411825"/>
                <a:chOff x="845575" y="2563700"/>
                <a:chExt cx="92400" cy="411825"/>
              </a:xfrm>
            </p:grpSpPr>
            <p:cxnSp>
              <p:nvCxnSpPr>
                <p:cNvPr id="96" name="Google Shape;96;p17"/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97" name="Google Shape;97;p17"/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98" name="Google Shape;98;p17"/>
              <p:cNvSpPr txBox="1"/>
              <p:nvPr/>
            </p:nvSpPr>
            <p:spPr>
              <a:xfrm>
                <a:off x="4526679" y="3215253"/>
                <a:ext cx="6927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b="1" lang="en" sz="1200">
                    <a:latin typeface="Roboto"/>
                    <a:ea typeface="Roboto"/>
                    <a:cs typeface="Roboto"/>
                    <a:sym typeface="Roboto"/>
                  </a:rPr>
                  <a:t>2001</a:t>
                </a:r>
                <a:endParaRPr b="1" sz="12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9" name="Google Shape;99;p17"/>
              <p:cNvSpPr txBox="1"/>
              <p:nvPr/>
            </p:nvSpPr>
            <p:spPr>
              <a:xfrm>
                <a:off x="4753225" y="2276899"/>
                <a:ext cx="1922400" cy="39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800">
                    <a:latin typeface="Roboto"/>
                    <a:ea typeface="Roboto"/>
                    <a:cs typeface="Roboto"/>
                    <a:sym typeface="Roboto"/>
                  </a:rPr>
                  <a:t>Intellij IDEA released with advanced contextual code navigation, refactoring, code completion</a:t>
                </a:r>
                <a:endParaRPr b="1" sz="800"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t/>
                </a:r>
                <a:endParaRPr b="1" sz="8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100" name="Google Shape;100;p17"/>
          <p:cNvGrpSpPr/>
          <p:nvPr/>
        </p:nvGrpSpPr>
        <p:grpSpPr>
          <a:xfrm>
            <a:off x="6365710" y="2481131"/>
            <a:ext cx="2275165" cy="1735644"/>
            <a:chOff x="6435810" y="2702596"/>
            <a:chExt cx="2398951" cy="1735644"/>
          </a:xfrm>
        </p:grpSpPr>
        <p:sp>
          <p:nvSpPr>
            <p:cNvPr id="101" name="Google Shape;101;p17"/>
            <p:cNvSpPr/>
            <p:nvPr/>
          </p:nvSpPr>
          <p:spPr>
            <a:xfrm>
              <a:off x="6807661" y="3079466"/>
              <a:ext cx="2027100" cy="13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02" name="Google Shape;102;p17"/>
            <p:cNvGrpSpPr/>
            <p:nvPr/>
          </p:nvGrpSpPr>
          <p:grpSpPr>
            <a:xfrm>
              <a:off x="6435810" y="2702596"/>
              <a:ext cx="1764374" cy="1735644"/>
              <a:chOff x="6435810" y="2702596"/>
              <a:chExt cx="1764374" cy="1735644"/>
            </a:xfrm>
          </p:grpSpPr>
          <p:grpSp>
            <p:nvGrpSpPr>
              <p:cNvPr id="103" name="Google Shape;103;p17"/>
              <p:cNvGrpSpPr/>
              <p:nvPr/>
            </p:nvGrpSpPr>
            <p:grpSpPr>
              <a:xfrm rot="10800000">
                <a:off x="6760035" y="3079467"/>
                <a:ext cx="92400" cy="411825"/>
                <a:chOff x="2070100" y="2563700"/>
                <a:chExt cx="92400" cy="411825"/>
              </a:xfrm>
            </p:grpSpPr>
            <p:cxnSp>
              <p:nvCxnSpPr>
                <p:cNvPr id="104" name="Google Shape;104;p17"/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105" name="Google Shape;105;p17"/>
                <p:cNvSpPr/>
                <p:nvPr/>
              </p:nvSpPr>
              <p:spPr>
                <a:xfrm>
                  <a:off x="2070100" y="2563700"/>
                  <a:ext cx="92400" cy="924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06" name="Google Shape;106;p17"/>
              <p:cNvSpPr txBox="1"/>
              <p:nvPr/>
            </p:nvSpPr>
            <p:spPr>
              <a:xfrm>
                <a:off x="6435810" y="2702596"/>
                <a:ext cx="7458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b="1" lang="en" sz="1200">
                    <a:latin typeface="Roboto"/>
                    <a:ea typeface="Roboto"/>
                    <a:cs typeface="Roboto"/>
                    <a:sym typeface="Roboto"/>
                  </a:rPr>
                  <a:t>2015</a:t>
                </a:r>
                <a:endParaRPr b="1" sz="12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07" name="Google Shape;107;p17"/>
              <p:cNvSpPr txBox="1"/>
              <p:nvPr/>
            </p:nvSpPr>
            <p:spPr>
              <a:xfrm>
                <a:off x="6676784" y="3494441"/>
                <a:ext cx="1523400" cy="94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800">
                    <a:latin typeface="Roboto"/>
                    <a:ea typeface="Roboto"/>
                    <a:cs typeface="Roboto"/>
                    <a:sym typeface="Roboto"/>
                  </a:rPr>
                  <a:t>Microsoft VSCode released offering lightweight editor with highly extensible ecosystem</a:t>
                </a:r>
                <a:endParaRPr b="1" sz="800"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t/>
                </a:r>
                <a:endParaRPr b="1" sz="8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108" name="Google Shape;108;p17"/>
          <p:cNvGrpSpPr/>
          <p:nvPr/>
        </p:nvGrpSpPr>
        <p:grpSpPr>
          <a:xfrm>
            <a:off x="425891" y="2131625"/>
            <a:ext cx="2395009" cy="1233564"/>
            <a:chOff x="495991" y="2353099"/>
            <a:chExt cx="2395009" cy="1233564"/>
          </a:xfrm>
        </p:grpSpPr>
        <p:sp>
          <p:nvSpPr>
            <p:cNvPr id="109" name="Google Shape;109;p17"/>
            <p:cNvSpPr/>
            <p:nvPr/>
          </p:nvSpPr>
          <p:spPr>
            <a:xfrm>
              <a:off x="932600" y="3079475"/>
              <a:ext cx="1958400" cy="13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10" name="Google Shape;110;p17"/>
            <p:cNvGrpSpPr/>
            <p:nvPr/>
          </p:nvGrpSpPr>
          <p:grpSpPr>
            <a:xfrm>
              <a:off x="495991" y="2353099"/>
              <a:ext cx="1888634" cy="1233564"/>
              <a:chOff x="495991" y="2353099"/>
              <a:chExt cx="1888634" cy="1233564"/>
            </a:xfrm>
          </p:grpSpPr>
          <p:sp>
            <p:nvSpPr>
              <p:cNvPr id="111" name="Google Shape;111;p17"/>
              <p:cNvSpPr txBox="1"/>
              <p:nvPr/>
            </p:nvSpPr>
            <p:spPr>
              <a:xfrm>
                <a:off x="495991" y="3215263"/>
                <a:ext cx="8712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b="1" lang="en" sz="1200">
                    <a:latin typeface="Roboto"/>
                    <a:ea typeface="Roboto"/>
                    <a:cs typeface="Roboto"/>
                    <a:sym typeface="Roboto"/>
                  </a:rPr>
                  <a:t>1983</a:t>
                </a:r>
                <a:endParaRPr b="1" sz="12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grpSp>
            <p:nvGrpSpPr>
              <p:cNvPr id="112" name="Google Shape;112;p17"/>
              <p:cNvGrpSpPr/>
              <p:nvPr/>
            </p:nvGrpSpPr>
            <p:grpSpPr>
              <a:xfrm>
                <a:off x="881025" y="2800065"/>
                <a:ext cx="92400" cy="411825"/>
                <a:chOff x="845575" y="2563700"/>
                <a:chExt cx="92400" cy="411825"/>
              </a:xfrm>
            </p:grpSpPr>
            <p:cxnSp>
              <p:nvCxnSpPr>
                <p:cNvPr id="113" name="Google Shape;113;p17"/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114" name="Google Shape;114;p17"/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15" name="Google Shape;115;p17"/>
              <p:cNvSpPr txBox="1"/>
              <p:nvPr/>
            </p:nvSpPr>
            <p:spPr>
              <a:xfrm>
                <a:off x="823125" y="2353099"/>
                <a:ext cx="1561500" cy="61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800">
                    <a:latin typeface="Roboto"/>
                    <a:ea typeface="Roboto"/>
                    <a:cs typeface="Roboto"/>
                    <a:sym typeface="Roboto"/>
                  </a:rPr>
                  <a:t>Release of Turbo Pascal, first true IDE</a:t>
                </a:r>
                <a:endParaRPr b="1" sz="800"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t/>
                </a:r>
                <a:endParaRPr b="1" sz="8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116" name="Google Shape;116;p17"/>
          <p:cNvGrpSpPr/>
          <p:nvPr/>
        </p:nvGrpSpPr>
        <p:grpSpPr>
          <a:xfrm>
            <a:off x="2455495" y="2481122"/>
            <a:ext cx="2323757" cy="1735653"/>
            <a:chOff x="2525595" y="2702596"/>
            <a:chExt cx="2323757" cy="1735653"/>
          </a:xfrm>
        </p:grpSpPr>
        <p:sp>
          <p:nvSpPr>
            <p:cNvPr id="117" name="Google Shape;117;p17"/>
            <p:cNvSpPr/>
            <p:nvPr/>
          </p:nvSpPr>
          <p:spPr>
            <a:xfrm>
              <a:off x="2890952" y="3079475"/>
              <a:ext cx="1958400" cy="13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18" name="Google Shape;118;p17"/>
            <p:cNvGrpSpPr/>
            <p:nvPr/>
          </p:nvGrpSpPr>
          <p:grpSpPr>
            <a:xfrm>
              <a:off x="2525595" y="2702596"/>
              <a:ext cx="2116455" cy="1735653"/>
              <a:chOff x="2525595" y="2702596"/>
              <a:chExt cx="2116455" cy="1735653"/>
            </a:xfrm>
          </p:grpSpPr>
          <p:sp>
            <p:nvSpPr>
              <p:cNvPr id="119" name="Google Shape;119;p17"/>
              <p:cNvSpPr txBox="1"/>
              <p:nvPr/>
            </p:nvSpPr>
            <p:spPr>
              <a:xfrm>
                <a:off x="2525595" y="2702596"/>
                <a:ext cx="7458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b="1" lang="en" sz="1200">
                    <a:latin typeface="Roboto"/>
                    <a:ea typeface="Roboto"/>
                    <a:cs typeface="Roboto"/>
                    <a:sym typeface="Roboto"/>
                  </a:rPr>
                  <a:t>1997</a:t>
                </a:r>
                <a:endParaRPr b="1" sz="12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grpSp>
            <p:nvGrpSpPr>
              <p:cNvPr id="120" name="Google Shape;120;p17"/>
              <p:cNvGrpSpPr/>
              <p:nvPr/>
            </p:nvGrpSpPr>
            <p:grpSpPr>
              <a:xfrm rot="10800000">
                <a:off x="2849073" y="3079467"/>
                <a:ext cx="92400" cy="411825"/>
                <a:chOff x="2070100" y="2563700"/>
                <a:chExt cx="92400" cy="411825"/>
              </a:xfrm>
            </p:grpSpPr>
            <p:cxnSp>
              <p:nvCxnSpPr>
                <p:cNvPr id="121" name="Google Shape;121;p17"/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122" name="Google Shape;122;p17"/>
                <p:cNvSpPr/>
                <p:nvPr/>
              </p:nvSpPr>
              <p:spPr>
                <a:xfrm>
                  <a:off x="2070100" y="2563700"/>
                  <a:ext cx="92400" cy="92400"/>
                </a:xfrm>
                <a:prstGeom prst="ellipse">
                  <a:avLst/>
                </a:prstGeom>
                <a:solidFill>
                  <a:srgbClr val="000000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23" name="Google Shape;123;p17"/>
              <p:cNvSpPr txBox="1"/>
              <p:nvPr/>
            </p:nvSpPr>
            <p:spPr>
              <a:xfrm>
                <a:off x="2773350" y="3494449"/>
                <a:ext cx="1868700" cy="94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800">
                    <a:latin typeface="Roboto"/>
                    <a:ea typeface="Roboto"/>
                    <a:cs typeface="Roboto"/>
                    <a:sym typeface="Roboto"/>
                  </a:rPr>
                  <a:t>Microsoft Visual Studio released, offering advanced debugging capabilities for the C++/Visual Basic language</a:t>
                </a:r>
                <a:endParaRPr b="1" sz="800"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800"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t/>
                </a:r>
                <a:endParaRPr b="1" sz="8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sp>
        <p:nvSpPr>
          <p:cNvPr id="124" name="Google Shape;124;p17"/>
          <p:cNvSpPr/>
          <p:nvPr/>
        </p:nvSpPr>
        <p:spPr>
          <a:xfrm>
            <a:off x="493013" y="2857700"/>
            <a:ext cx="358500" cy="13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7"/>
          <p:cNvSpPr txBox="1"/>
          <p:nvPr/>
        </p:nvSpPr>
        <p:spPr>
          <a:xfrm>
            <a:off x="700" y="2749800"/>
            <a:ext cx="561900" cy="2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1980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6" name="Google Shape;126;p17"/>
          <p:cNvSpPr txBox="1"/>
          <p:nvPr/>
        </p:nvSpPr>
        <p:spPr>
          <a:xfrm>
            <a:off x="8544625" y="2749800"/>
            <a:ext cx="561900" cy="2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2030</a:t>
            </a:r>
            <a:br>
              <a:rPr lang="en" sz="1000">
                <a:latin typeface="Roboto"/>
                <a:ea typeface="Roboto"/>
                <a:cs typeface="Roboto"/>
                <a:sym typeface="Roboto"/>
              </a:rPr>
            </a:b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7" name="Google Shape;12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3075" y="1295074"/>
            <a:ext cx="1250051" cy="83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51836" y="3891672"/>
            <a:ext cx="1235822" cy="83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75676" y="1135050"/>
            <a:ext cx="1305899" cy="939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10350" y="3891673"/>
            <a:ext cx="1506300" cy="7081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1" name="Google Shape;131;p17"/>
          <p:cNvGrpSpPr/>
          <p:nvPr/>
        </p:nvGrpSpPr>
        <p:grpSpPr>
          <a:xfrm>
            <a:off x="7580779" y="2045900"/>
            <a:ext cx="1704271" cy="1309754"/>
            <a:chOff x="4526679" y="2276899"/>
            <a:chExt cx="1704271" cy="1309754"/>
          </a:xfrm>
        </p:grpSpPr>
        <p:grpSp>
          <p:nvGrpSpPr>
            <p:cNvPr id="132" name="Google Shape;132;p17"/>
            <p:cNvGrpSpPr/>
            <p:nvPr/>
          </p:nvGrpSpPr>
          <p:grpSpPr>
            <a:xfrm>
              <a:off x="4808316" y="2800065"/>
              <a:ext cx="92400" cy="411825"/>
              <a:chOff x="845575" y="2563700"/>
              <a:chExt cx="92400" cy="411825"/>
            </a:xfrm>
          </p:grpSpPr>
          <p:cxnSp>
            <p:nvCxnSpPr>
              <p:cNvPr id="133" name="Google Shape;133;p17"/>
              <p:cNvCxnSpPr/>
              <p:nvPr/>
            </p:nvCxnSpPr>
            <p:spPr>
              <a:xfrm>
                <a:off x="891775" y="2616125"/>
                <a:ext cx="0" cy="359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34" name="Google Shape;134;p17"/>
              <p:cNvSpPr/>
              <p:nvPr/>
            </p:nvSpPr>
            <p:spPr>
              <a:xfrm>
                <a:off x="845575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35" name="Google Shape;135;p17"/>
            <p:cNvSpPr txBox="1"/>
            <p:nvPr/>
          </p:nvSpPr>
          <p:spPr>
            <a:xfrm>
              <a:off x="4526679" y="3215253"/>
              <a:ext cx="6927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1200">
                  <a:latin typeface="Roboto"/>
                  <a:ea typeface="Roboto"/>
                  <a:cs typeface="Roboto"/>
                  <a:sym typeface="Roboto"/>
                </a:rPr>
                <a:t>2023</a:t>
              </a:r>
              <a:endParaRPr b="1"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6" name="Google Shape;136;p17"/>
            <p:cNvSpPr txBox="1"/>
            <p:nvPr/>
          </p:nvSpPr>
          <p:spPr>
            <a:xfrm>
              <a:off x="4724650" y="2276899"/>
              <a:ext cx="1506300" cy="39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latin typeface="Roboto"/>
                  <a:ea typeface="Roboto"/>
                  <a:cs typeface="Roboto"/>
                  <a:sym typeface="Roboto"/>
                </a:rPr>
                <a:t>Cursor released, one of the first widely used AI native IDEs</a:t>
              </a:r>
              <a:endParaRPr b="1" sz="8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t/>
              </a:r>
              <a:endParaRPr b="1" sz="8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137" name="Google Shape;137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27093" y="1157495"/>
            <a:ext cx="1250048" cy="9135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" name="Google Shape;138;p17"/>
          <p:cNvCxnSpPr/>
          <p:nvPr/>
        </p:nvCxnSpPr>
        <p:spPr>
          <a:xfrm>
            <a:off x="3552700" y="2631016"/>
            <a:ext cx="0" cy="359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Usage</a:t>
            </a:r>
            <a:endParaRPr/>
          </a:p>
        </p:txBody>
      </p:sp>
      <p:sp>
        <p:nvSpPr>
          <p:cNvPr id="144" name="Google Shape;144;p18"/>
          <p:cNvSpPr txBox="1"/>
          <p:nvPr>
            <p:ph idx="1" type="body"/>
          </p:nvPr>
        </p:nvSpPr>
        <p:spPr>
          <a:xfrm>
            <a:off x="311700" y="1152475"/>
            <a:ext cx="8520600" cy="344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Bread-and-butter modes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Inline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Function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Single-file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Multi-file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True AI-native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Background agents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MCP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Learn memories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Bugbot (PR review)</a:t>
            </a:r>
            <a:endParaRPr/>
          </a:p>
        </p:txBody>
      </p:sp>
      <p:sp>
        <p:nvSpPr>
          <p:cNvPr id="145" name="Google Shape;145;p18"/>
          <p:cNvSpPr/>
          <p:nvPr/>
        </p:nvSpPr>
        <p:spPr>
          <a:xfrm>
            <a:off x="700" y="4747275"/>
            <a:ext cx="9142500" cy="396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8"/>
          <p:cNvSpPr txBox="1"/>
          <p:nvPr/>
        </p:nvSpPr>
        <p:spPr>
          <a:xfrm>
            <a:off x="7240000" y="4775925"/>
            <a:ext cx="1922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themodernsoftware.dev</a:t>
            </a:r>
            <a:endParaRPr b="1" sz="1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9"/>
          <p:cNvSpPr txBox="1"/>
          <p:nvPr>
            <p:ph type="title"/>
          </p:nvPr>
        </p:nvSpPr>
        <p:spPr>
          <a:xfrm>
            <a:off x="311650" y="346812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see some of this in action</a:t>
            </a:r>
            <a:endParaRPr/>
          </a:p>
        </p:txBody>
      </p:sp>
      <p:sp>
        <p:nvSpPr>
          <p:cNvPr id="152" name="Google Shape;152;p19"/>
          <p:cNvSpPr/>
          <p:nvPr/>
        </p:nvSpPr>
        <p:spPr>
          <a:xfrm>
            <a:off x="700" y="4747275"/>
            <a:ext cx="9142500" cy="396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9"/>
          <p:cNvSpPr txBox="1"/>
          <p:nvPr/>
        </p:nvSpPr>
        <p:spPr>
          <a:xfrm>
            <a:off x="7234650" y="4483125"/>
            <a:ext cx="1922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54" name="Google Shape;154;p19"/>
          <p:cNvSpPr txBox="1"/>
          <p:nvPr/>
        </p:nvSpPr>
        <p:spPr>
          <a:xfrm>
            <a:off x="7240000" y="4775925"/>
            <a:ext cx="1922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themodernsoftware.dev</a:t>
            </a:r>
            <a:endParaRPr b="1" sz="1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0"/>
          <p:cNvSpPr/>
          <p:nvPr/>
        </p:nvSpPr>
        <p:spPr>
          <a:xfrm>
            <a:off x="5138175" y="702225"/>
            <a:ext cx="2703300" cy="12642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0" name="Google Shape;160;p20"/>
          <p:cNvSpPr txBox="1"/>
          <p:nvPr>
            <p:ph type="title"/>
          </p:nvPr>
        </p:nvSpPr>
        <p:spPr>
          <a:xfrm>
            <a:off x="311700" y="129518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an AI IDE works under-the-hood</a:t>
            </a:r>
            <a:endParaRPr/>
          </a:p>
        </p:txBody>
      </p:sp>
      <p:sp>
        <p:nvSpPr>
          <p:cNvPr id="161" name="Google Shape;161;p20"/>
          <p:cNvSpPr/>
          <p:nvPr/>
        </p:nvSpPr>
        <p:spPr>
          <a:xfrm>
            <a:off x="700" y="4747275"/>
            <a:ext cx="9142500" cy="396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0"/>
          <p:cNvSpPr txBox="1"/>
          <p:nvPr/>
        </p:nvSpPr>
        <p:spPr>
          <a:xfrm>
            <a:off x="7240000" y="4775925"/>
            <a:ext cx="1922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themodernsoftware.dev</a:t>
            </a:r>
            <a:endParaRPr b="1" sz="1200">
              <a:solidFill>
                <a:schemeClr val="lt1"/>
              </a:solidFill>
            </a:endParaRPr>
          </a:p>
        </p:txBody>
      </p:sp>
      <p:pic>
        <p:nvPicPr>
          <p:cNvPr id="163" name="Google Shape;163;p20" title="Screenshot 2025-09-10 at 12.00.37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5275" y="702237"/>
            <a:ext cx="2533099" cy="3926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0"/>
          <p:cNvSpPr/>
          <p:nvPr/>
        </p:nvSpPr>
        <p:spPr>
          <a:xfrm>
            <a:off x="1825275" y="702225"/>
            <a:ext cx="2496300" cy="12642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5" name="Google Shape;165;p20"/>
          <p:cNvSpPr txBox="1"/>
          <p:nvPr/>
        </p:nvSpPr>
        <p:spPr>
          <a:xfrm>
            <a:off x="5823975" y="654378"/>
            <a:ext cx="13317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Tab-complete</a:t>
            </a:r>
            <a:endParaRPr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6" name="Google Shape;166;p20"/>
          <p:cNvSpPr txBox="1"/>
          <p:nvPr/>
        </p:nvSpPr>
        <p:spPr>
          <a:xfrm>
            <a:off x="5007925" y="933000"/>
            <a:ext cx="2910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</a:pPr>
            <a:r>
              <a:rPr lang="en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Small context window around current code is encrypted</a:t>
            </a:r>
            <a:endParaRPr sz="1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</a:pPr>
            <a:r>
              <a:rPr lang="en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Server receives and runs infilling LLM </a:t>
            </a:r>
            <a:endParaRPr sz="1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</a:pPr>
            <a:r>
              <a:rPr lang="en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Suggestion sent back and displayed</a:t>
            </a:r>
            <a:endParaRPr sz="1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7" name="Google Shape;167;p20"/>
          <p:cNvSpPr/>
          <p:nvPr/>
        </p:nvSpPr>
        <p:spPr>
          <a:xfrm>
            <a:off x="1822419" y="1985625"/>
            <a:ext cx="2496300" cy="446700"/>
          </a:xfrm>
          <a:prstGeom prst="rect">
            <a:avLst/>
          </a:prstGeom>
          <a:noFill/>
          <a:ln cap="flat" cmpd="sng" w="1905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8" name="Google Shape;168;p20"/>
          <p:cNvSpPr/>
          <p:nvPr/>
        </p:nvSpPr>
        <p:spPr>
          <a:xfrm>
            <a:off x="1818250" y="2450800"/>
            <a:ext cx="2496300" cy="871500"/>
          </a:xfrm>
          <a:prstGeom prst="rect">
            <a:avLst/>
          </a:prstGeom>
          <a:noFill/>
          <a:ln cap="flat" cmpd="sng" w="1905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9" name="Google Shape;169;p20"/>
          <p:cNvSpPr/>
          <p:nvPr/>
        </p:nvSpPr>
        <p:spPr>
          <a:xfrm>
            <a:off x="1818250" y="3333325"/>
            <a:ext cx="2496300" cy="685800"/>
          </a:xfrm>
          <a:prstGeom prst="rect">
            <a:avLst/>
          </a:prstGeom>
          <a:noFill/>
          <a:ln cap="flat" cmpd="sng" w="1905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0" name="Google Shape;170;p20"/>
          <p:cNvSpPr/>
          <p:nvPr/>
        </p:nvSpPr>
        <p:spPr>
          <a:xfrm>
            <a:off x="1820713" y="4047450"/>
            <a:ext cx="2496300" cy="572700"/>
          </a:xfrm>
          <a:prstGeom prst="rect">
            <a:avLst/>
          </a:prstGeom>
          <a:noFill/>
          <a:ln cap="flat" cmpd="sng" w="1905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1" name="Google Shape;171;p20"/>
          <p:cNvSpPr/>
          <p:nvPr/>
        </p:nvSpPr>
        <p:spPr>
          <a:xfrm>
            <a:off x="5138175" y="2073825"/>
            <a:ext cx="2703300" cy="21207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2" name="Google Shape;172;p20"/>
          <p:cNvSpPr txBox="1"/>
          <p:nvPr/>
        </p:nvSpPr>
        <p:spPr>
          <a:xfrm>
            <a:off x="6157128" y="2025975"/>
            <a:ext cx="6753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Chat</a:t>
            </a:r>
            <a:endParaRPr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3" name="Google Shape;173;p20"/>
          <p:cNvSpPr txBox="1"/>
          <p:nvPr/>
        </p:nvSpPr>
        <p:spPr>
          <a:xfrm>
            <a:off x="5007925" y="2304600"/>
            <a:ext cx="2910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</a:pPr>
            <a:r>
              <a:rPr lang="en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Store code chunks as embeddings in semantic index on server (obfuscated filename + code)</a:t>
            </a:r>
            <a:endParaRPr sz="1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</a:pPr>
            <a:r>
              <a:rPr lang="en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Any query retrieves most relevant chunks and feeds as context into LLM</a:t>
            </a:r>
            <a:endParaRPr sz="1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</a:pPr>
            <a:r>
              <a:rPr lang="en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IDE regularly re-index code chunks and syncs embeddings </a:t>
            </a:r>
            <a:endParaRPr sz="1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</a:pPr>
            <a:r>
              <a:rPr lang="en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Chunk diffs are computed via Merkle trees for efficient updates</a:t>
            </a:r>
            <a:endParaRPr sz="1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1"/>
          <p:cNvSpPr txBox="1"/>
          <p:nvPr>
            <p:ph idx="1" type="body"/>
          </p:nvPr>
        </p:nvSpPr>
        <p:spPr>
          <a:xfrm>
            <a:off x="311700" y="9707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 simple changes you don’t have to be too thoughtful about prompting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 more complex tasks, you’re </a:t>
            </a:r>
            <a:r>
              <a:rPr lang="en"/>
              <a:t>going</a:t>
            </a:r>
            <a:r>
              <a:rPr lang="en"/>
              <a:t> to become a product manager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Carefully crafted specs doc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1"/>
          <p:cNvSpPr/>
          <p:nvPr/>
        </p:nvSpPr>
        <p:spPr>
          <a:xfrm>
            <a:off x="700" y="4747275"/>
            <a:ext cx="9142500" cy="396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1"/>
          <p:cNvSpPr txBox="1"/>
          <p:nvPr/>
        </p:nvSpPr>
        <p:spPr>
          <a:xfrm>
            <a:off x="7240000" y="4775925"/>
            <a:ext cx="1922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themodernsoftware.dev</a:t>
            </a:r>
            <a:endParaRPr b="1" sz="1200">
              <a:solidFill>
                <a:schemeClr val="lt1"/>
              </a:solidFill>
            </a:endParaRPr>
          </a:p>
        </p:txBody>
      </p:sp>
      <p:sp>
        <p:nvSpPr>
          <p:cNvPr id="181" name="Google Shape;18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Best practices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