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explainshell.com/explain" TargetMode="Externa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974b8d4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974b8d4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7ee658350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7ee658350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16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150"/>
              <a:buChar char="●"/>
            </a:pPr>
            <a:r>
              <a:rPr lang="en" sz="1150">
                <a:solidFill>
                  <a:srgbClr val="595959"/>
                </a:solidFill>
              </a:rPr>
              <a:t>Debugging an error in Warp</a:t>
            </a:r>
            <a:endParaRPr sz="115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50">
              <a:solidFill>
                <a:srgbClr val="595959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7ee6583507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7ee6583507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16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150"/>
              <a:buChar char="●"/>
            </a:pPr>
            <a:r>
              <a:rPr lang="en" sz="1150">
                <a:solidFill>
                  <a:srgbClr val="595959"/>
                </a:solidFill>
              </a:rPr>
              <a:t>Show how Warp integrates with MCP</a:t>
            </a:r>
            <a:endParaRPr sz="1150">
              <a:solidFill>
                <a:srgbClr val="595959"/>
              </a:solidFill>
            </a:endParaRPr>
          </a:p>
          <a:p>
            <a:pPr indent="-3016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150"/>
              <a:buChar char="●"/>
            </a:pPr>
            <a:r>
              <a:rPr lang="en" sz="1150">
                <a:solidFill>
                  <a:srgbClr val="595959"/>
                </a:solidFill>
              </a:rPr>
              <a:t>Show example of using context7 for up-to-date braintrust</a:t>
            </a:r>
            <a:endParaRPr sz="115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50">
              <a:solidFill>
                <a:srgbClr val="595959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7f03d8afb2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7f03d8afb2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16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150"/>
              <a:buChar char="●"/>
            </a:pPr>
            <a:r>
              <a:rPr lang="en" sz="1150">
                <a:solidFill>
                  <a:srgbClr val="595959"/>
                </a:solidFill>
              </a:rPr>
              <a:t>Real-time update canvas in Bolt/Lovable</a:t>
            </a:r>
            <a:endParaRPr sz="1150">
              <a:solidFill>
                <a:srgbClr val="595959"/>
              </a:solidFill>
            </a:endParaRPr>
          </a:p>
          <a:p>
            <a:pPr indent="-3016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150"/>
              <a:buChar char="●"/>
            </a:pPr>
            <a:r>
              <a:rPr lang="en" sz="1150">
                <a:solidFill>
                  <a:srgbClr val="595959"/>
                </a:solidFill>
              </a:rPr>
              <a:t>Warp take action and immediate reaction to that action</a:t>
            </a:r>
            <a:endParaRPr sz="1150">
              <a:solidFill>
                <a:srgbClr val="595959"/>
              </a:solidFill>
            </a:endParaRPr>
          </a:p>
          <a:p>
            <a:pPr indent="-301625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150"/>
              <a:buChar char="○"/>
            </a:pPr>
            <a:r>
              <a:rPr lang="en" sz="1150">
                <a:solidFill>
                  <a:srgbClr val="595959"/>
                </a:solidFill>
              </a:rPr>
              <a:t>You see the effects of your changes</a:t>
            </a:r>
            <a:endParaRPr sz="115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50">
              <a:solidFill>
                <a:srgbClr val="595959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7f1dcf06bd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7f1dcf06bd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16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150"/>
              <a:buChar char="●"/>
            </a:pPr>
            <a:r>
              <a:rPr lang="en" sz="1150">
                <a:solidFill>
                  <a:srgbClr val="595959"/>
                </a:solidFill>
              </a:rPr>
              <a:t>Show yolo mode in Warp</a:t>
            </a:r>
            <a:endParaRPr sz="115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50">
              <a:solidFill>
                <a:srgbClr val="595959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7f03d8afb2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37f03d8afb2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5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50">
              <a:solidFill>
                <a:srgbClr val="595959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94f94de4a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94f94de4a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94f94de4a1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94f94de4a1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Use warp as the demonstration tool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7c3ca004c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7c3ca004c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7f03d8afb2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7f03d8afb2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7fa2dbde20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7fa2dbde20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How many </a:t>
            </a:r>
            <a:r>
              <a:rPr lang="en"/>
              <a:t>people</a:t>
            </a:r>
            <a:r>
              <a:rPr lang="en"/>
              <a:t> use the terminal here?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Show the native mac terminal app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/>
              <a:t>Let’s bring it all together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7f03d8afb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7f03d8afb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16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150"/>
              <a:buChar char="●"/>
            </a:pPr>
            <a:r>
              <a:rPr lang="en" sz="1150" u="sng">
                <a:solidFill>
                  <a:schemeClr val="hlink"/>
                </a:solidFill>
                <a:hlinkClick r:id="rId2"/>
              </a:rPr>
              <a:t>https://explainshell.com/explain</a:t>
            </a:r>
            <a:r>
              <a:rPr lang="en" sz="1150">
                <a:solidFill>
                  <a:srgbClr val="595959"/>
                </a:solidFill>
              </a:rPr>
              <a:t> as a starting point</a:t>
            </a:r>
            <a:endParaRPr sz="1150">
              <a:solidFill>
                <a:srgbClr val="595959"/>
              </a:solidFill>
            </a:endParaRPr>
          </a:p>
          <a:p>
            <a:pPr indent="-301625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150"/>
              <a:buChar char="○"/>
            </a:pPr>
            <a:r>
              <a:rPr lang="en" sz="1150">
                <a:solidFill>
                  <a:srgbClr val="595959"/>
                </a:solidFill>
              </a:rPr>
              <a:t>Align behind a shared universal painpoint</a:t>
            </a:r>
            <a:endParaRPr sz="1150">
              <a:solidFill>
                <a:srgbClr val="595959"/>
              </a:solidFill>
            </a:endParaRPr>
          </a:p>
          <a:p>
            <a:pPr indent="-301625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150"/>
              <a:buChar char="○"/>
            </a:pPr>
            <a:r>
              <a:rPr lang="en" sz="1150">
                <a:solidFill>
                  <a:srgbClr val="595959"/>
                </a:solidFill>
              </a:rPr>
              <a:t>“Tar -czvf” example</a:t>
            </a:r>
            <a:endParaRPr sz="1150">
              <a:solidFill>
                <a:srgbClr val="595959"/>
              </a:solidFill>
            </a:endParaRPr>
          </a:p>
          <a:p>
            <a:pPr indent="-301625" lvl="0" marL="457200" rtl="0" algn="l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150"/>
              <a:buChar char="●"/>
            </a:pPr>
            <a:r>
              <a:rPr lang="en" sz="115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Weaning off the commandline interface</a:t>
            </a:r>
            <a:endParaRPr sz="115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50">
              <a:solidFill>
                <a:srgbClr val="595959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7f1dcf06b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7f1dcf06b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16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150"/>
              <a:buChar char="●"/>
            </a:pPr>
            <a:r>
              <a:rPr lang="en" sz="1150">
                <a:solidFill>
                  <a:srgbClr val="595959"/>
                </a:solidFill>
              </a:rPr>
              <a:t>Warp profiles per user </a:t>
            </a:r>
            <a:endParaRPr sz="115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50">
              <a:solidFill>
                <a:srgbClr val="595959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7f1dcf06bd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7f1dcf06bd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30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Roboto"/>
              <a:buChar char="●"/>
            </a:pPr>
            <a:r>
              <a:rPr lang="en" sz="14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Stickiness of “tab”, “enter” features</a:t>
            </a:r>
            <a:endParaRPr sz="1400">
              <a:solidFill>
                <a:srgbClr val="59595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 sz="2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://claude.md/" TargetMode="External"/><Relationship Id="rId4" Type="http://schemas.openxmlformats.org/officeDocument/2006/relationships/hyperlink" Target="http://agents.md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warp.dev/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5.png"/><Relationship Id="rId6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Modern Software Developer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5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CS146S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Stanford University, Fall 2025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Mihail Eric</a:t>
            </a:r>
            <a:endParaRPr b="1"/>
          </a:p>
        </p:txBody>
      </p:sp>
      <p:sp>
        <p:nvSpPr>
          <p:cNvPr id="56" name="Google Shape;56;p13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Chat as a first-class citizen</a:t>
            </a:r>
            <a:endParaRPr/>
          </a:p>
        </p:txBody>
      </p:sp>
      <p:sp>
        <p:nvSpPr>
          <p:cNvPr id="137" name="Google Shape;137;p22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2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39" name="Google Shape;139;p22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  <p:sp>
        <p:nvSpPr>
          <p:cNvPr id="140" name="Google Shape;140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Code is inherently a contrived representation of human intent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As tools evolve, more of them will involve just speaking in natural language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Progress toward simply communicating developer intent rather than syntax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MCP Integration</a:t>
            </a:r>
            <a:endParaRPr/>
          </a:p>
        </p:txBody>
      </p:sp>
      <p:sp>
        <p:nvSpPr>
          <p:cNvPr id="146" name="Google Shape;146;p23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3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48" name="Google Shape;148;p23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  <p:sp>
        <p:nvSpPr>
          <p:cNvPr id="149" name="Google Shape;149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MCP has become the </a:t>
            </a:r>
            <a:r>
              <a:rPr i="1" lang="en"/>
              <a:t>lingua franca </a:t>
            </a:r>
            <a:r>
              <a:rPr lang="en"/>
              <a:t>for allowing LLMs to interact with the real-world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Extensible tool ecosystem to give LLMs access to any resource and ability to do anything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Rapid </a:t>
            </a:r>
            <a:r>
              <a:rPr lang="en"/>
              <a:t>feedback</a:t>
            </a:r>
            <a:r>
              <a:rPr lang="en"/>
              <a:t> loops	</a:t>
            </a:r>
            <a:endParaRPr/>
          </a:p>
        </p:txBody>
      </p:sp>
      <p:sp>
        <p:nvSpPr>
          <p:cNvPr id="155" name="Google Shape;155;p24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24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57" name="Google Shape;157;p24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  <p:sp>
        <p:nvSpPr>
          <p:cNvPr id="158" name="Google Shape;158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2000"/>
              <a:t>Allow iterating on changes and seeing updates quickly</a:t>
            </a:r>
            <a:endParaRPr sz="20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Panels and dashboards that change in near real-time based on prompts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is why entire projects are committed to just reducing build time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Explainability is first-class citizen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Agent Workflows</a:t>
            </a:r>
            <a:endParaRPr/>
          </a:p>
        </p:txBody>
      </p:sp>
      <p:sp>
        <p:nvSpPr>
          <p:cNvPr id="164" name="Google Shape;164;p25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25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66" name="Google Shape;166;p25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  <p:sp>
        <p:nvSpPr>
          <p:cNvPr id="167" name="Google Shape;167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Full autonomy for substantive tasks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Increasing adoption of an “agent-take-the-wheel” approach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Varied levels of human-in-the-loop involvement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Agent asks clarifying questions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YOLO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Open Questions</a:t>
            </a:r>
            <a:endParaRPr/>
          </a:p>
        </p:txBody>
      </p:sp>
      <p:sp>
        <p:nvSpPr>
          <p:cNvPr id="173" name="Google Shape;173;p26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26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75" name="Google Shape;175;p26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  <p:sp>
        <p:nvSpPr>
          <p:cNvPr id="176" name="Google Shape;176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highlight>
                  <a:srgbClr val="FFFFFF"/>
                </a:highlight>
              </a:rPr>
              <a:t>Will we see massive consolidation from point solutions (for code review, app building, monitoring) into a single all-in-one platform?</a:t>
            </a:r>
            <a:endParaRPr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highlight>
                  <a:srgbClr val="FFFFFF"/>
                </a:highlight>
              </a:rPr>
              <a:t>Will AI IDEs just evolve into AI terminals into AI browser replits? </a:t>
            </a:r>
            <a:endParaRPr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highlight>
                  <a:srgbClr val="FFFFFF"/>
                </a:highlight>
              </a:rPr>
              <a:t>Will tools like Warp/Cursor become more verticalized, specializing their offering for tasks like full stack development?</a:t>
            </a:r>
            <a:endParaRPr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highlight>
                  <a:srgbClr val="FFFFFF"/>
                </a:highlight>
              </a:rPr>
              <a:t>What universal standard will emerge for personalizing your coding agents and giving them project-specific rules? </a:t>
            </a:r>
            <a:endParaRPr>
              <a:highlight>
                <a:srgbClr val="FFFFFF"/>
              </a:highlight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>
                <a:highlight>
                  <a:srgbClr val="FFFFFF"/>
                </a:highlight>
              </a:rPr>
              <a:t>We won’t be in a fragmented .cursorrules /</a:t>
            </a:r>
            <a:r>
              <a:rPr lang="en">
                <a:highlight>
                  <a:srgbClr val="FFFFFF"/>
                </a:highlight>
                <a:uFill>
                  <a:noFill/>
                </a:uFill>
                <a:hlinkClick r:id="rId3"/>
              </a:rPr>
              <a:t> CLAUDE.md</a:t>
            </a:r>
            <a:r>
              <a:rPr lang="en">
                <a:highlight>
                  <a:srgbClr val="FFFFFF"/>
                </a:highlight>
              </a:rPr>
              <a:t> / etc world for long.</a:t>
            </a:r>
            <a:endParaRPr>
              <a:highlight>
                <a:srgbClr val="FFFFFF"/>
              </a:highlight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u="sng">
                <a:solidFill>
                  <a:schemeClr val="hlink"/>
                </a:solidFill>
                <a:highlight>
                  <a:srgbClr val="FFFFFF"/>
                </a:highlight>
                <a:hlinkClick r:id="rId4"/>
              </a:rPr>
              <a:t>AGENTS.md</a:t>
            </a:r>
            <a:r>
              <a:rPr lang="en">
                <a:highlight>
                  <a:srgbClr val="FFFFFF"/>
                </a:highlight>
              </a:rPr>
              <a:t> is a first step in that direction</a:t>
            </a:r>
            <a:endParaRPr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4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  <p:sp>
        <p:nvSpPr>
          <p:cNvPr id="66" name="Google Shape;66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Guest Lecture - 10/</a:t>
            </a:r>
            <a:r>
              <a:rPr lang="en"/>
              <a:t>24</a:t>
            </a:r>
            <a:r>
              <a:rPr lang="en"/>
              <a:t>/25</a:t>
            </a:r>
            <a:endParaRPr/>
          </a:p>
        </p:txBody>
      </p:sp>
      <p:sp>
        <p:nvSpPr>
          <p:cNvPr id="67" name="Google Shape;67;p14"/>
          <p:cNvSpPr txBox="1"/>
          <p:nvPr/>
        </p:nvSpPr>
        <p:spPr>
          <a:xfrm>
            <a:off x="3131336" y="3917875"/>
            <a:ext cx="2818500" cy="39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CEO</a:t>
            </a:r>
            <a:r>
              <a:rPr lang="en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 of </a:t>
            </a:r>
            <a:r>
              <a:rPr lang="en" sz="18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3"/>
              </a:rPr>
              <a:t>Warp</a:t>
            </a:r>
            <a:r>
              <a:rPr lang="en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en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Zach Lloyd</a:t>
            </a:r>
            <a:endParaRPr sz="18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68" name="Google Shape;68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29689" y="1341200"/>
            <a:ext cx="4621776" cy="246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>
            <p:ph type="ctrTitle"/>
          </p:nvPr>
        </p:nvSpPr>
        <p:spPr>
          <a:xfrm>
            <a:off x="311700" y="1835431"/>
            <a:ext cx="8520600" cy="116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Building a breakout AI developer product</a:t>
            </a:r>
            <a:endParaRPr/>
          </a:p>
        </p:txBody>
      </p:sp>
      <p:sp>
        <p:nvSpPr>
          <p:cNvPr id="74" name="Google Shape;74;p15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5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76" name="Google Shape;76;p15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</a:t>
            </a:r>
            <a:endParaRPr/>
          </a:p>
        </p:txBody>
      </p:sp>
      <p:sp>
        <p:nvSpPr>
          <p:cNvPr id="82" name="Google Shape;82;p16"/>
          <p:cNvSpPr txBox="1"/>
          <p:nvPr>
            <p:ph idx="1" type="body"/>
          </p:nvPr>
        </p:nvSpPr>
        <p:spPr>
          <a:xfrm>
            <a:off x="311700" y="1152475"/>
            <a:ext cx="8520600" cy="344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We’re seeing some of the fastest adoption of new dev tools in history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6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6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  <p:pic>
        <p:nvPicPr>
          <p:cNvPr id="85" name="Google Shape;85;p16" title="Screenshot 2025-09-14 at 3.25.42 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6300" y="2118650"/>
            <a:ext cx="2685865" cy="764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6" title="Screenshot 2025-09-14 at 3.28.14 P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4138" y="3387915"/>
            <a:ext cx="5029074" cy="764289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6" title="Screenshot 2025-09-14 at 3.29.15 PM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139880" y="1776925"/>
            <a:ext cx="2692425" cy="277625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6" title="Screenshot 2025-10-15 at 11.09.01 PM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417300" y="1942650"/>
            <a:ext cx="2526149" cy="979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</a:t>
            </a:r>
            <a:endParaRPr/>
          </a:p>
        </p:txBody>
      </p:sp>
      <p:sp>
        <p:nvSpPr>
          <p:cNvPr id="94" name="Google Shape;94;p17"/>
          <p:cNvSpPr txBox="1"/>
          <p:nvPr>
            <p:ph idx="1" type="body"/>
          </p:nvPr>
        </p:nvSpPr>
        <p:spPr>
          <a:xfrm>
            <a:off x="311700" y="1152475"/>
            <a:ext cx="8520600" cy="344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UX/UI for developer tools are changing rapidly to best leverage agentic autonomy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does having agents in your developer environment change about the product you are using?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7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7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8"/>
          <p:cNvSpPr txBox="1"/>
          <p:nvPr>
            <p:ph type="ctrTitle"/>
          </p:nvPr>
        </p:nvSpPr>
        <p:spPr>
          <a:xfrm>
            <a:off x="311700" y="1941047"/>
            <a:ext cx="8520600" cy="116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7 Product Principles of Modern AI Dev Tools</a:t>
            </a:r>
            <a:endParaRPr sz="4000"/>
          </a:p>
        </p:txBody>
      </p:sp>
      <p:sp>
        <p:nvSpPr>
          <p:cNvPr id="102" name="Google Shape;102;p18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8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04" name="Google Shape;104;p18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Start with what developers know</a:t>
            </a:r>
            <a:endParaRPr/>
          </a:p>
        </p:txBody>
      </p:sp>
      <p:sp>
        <p:nvSpPr>
          <p:cNvPr id="110" name="Google Shape;110;p19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9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12" name="Google Shape;112;p19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  <p:sp>
        <p:nvSpPr>
          <p:cNvPr id="113" name="Google Shape;113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Encourage</a:t>
            </a:r>
            <a:r>
              <a:rPr lang="en"/>
              <a:t> transition from existing interfaces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Everyone uses an IDE (Cursor)</a:t>
            </a:r>
            <a:endParaRPr sz="1800"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Terminal is well-understood UX (Warp)</a:t>
            </a:r>
            <a:endParaRPr sz="1800"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People know chat (Bolt)</a:t>
            </a:r>
            <a:endParaRPr sz="1800"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Easily switch between code and natural language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Configuration flexibility</a:t>
            </a:r>
            <a:endParaRPr/>
          </a:p>
        </p:txBody>
      </p:sp>
      <p:sp>
        <p:nvSpPr>
          <p:cNvPr id="119" name="Google Shape;119;p20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20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21" name="Google Shape;121;p20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  <p:sp>
        <p:nvSpPr>
          <p:cNvPr id="122" name="Google Shape;122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Zero setup required to demonstrate value for average user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Swap between models seamlessly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Tremendous configurability for power user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Prompts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Project rules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MCP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Focus on </a:t>
            </a:r>
            <a:r>
              <a:rPr lang="en"/>
              <a:t>developer</a:t>
            </a:r>
            <a:r>
              <a:rPr lang="en"/>
              <a:t> ergonomics</a:t>
            </a:r>
            <a:endParaRPr/>
          </a:p>
        </p:txBody>
      </p:sp>
      <p:sp>
        <p:nvSpPr>
          <p:cNvPr id="128" name="Google Shape;128;p21"/>
          <p:cNvSpPr/>
          <p:nvPr/>
        </p:nvSpPr>
        <p:spPr>
          <a:xfrm>
            <a:off x="700" y="4747275"/>
            <a:ext cx="9142500" cy="396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21"/>
          <p:cNvSpPr txBox="1"/>
          <p:nvPr/>
        </p:nvSpPr>
        <p:spPr>
          <a:xfrm>
            <a:off x="7234650" y="4483125"/>
            <a:ext cx="192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30" name="Google Shape;130;p21"/>
          <p:cNvSpPr txBox="1"/>
          <p:nvPr/>
        </p:nvSpPr>
        <p:spPr>
          <a:xfrm>
            <a:off x="7240000" y="4775925"/>
            <a:ext cx="19224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</a:rPr>
              <a:t>themodernsoftware.dev</a:t>
            </a:r>
            <a:endParaRPr b="1" sz="1200">
              <a:solidFill>
                <a:schemeClr val="lt1"/>
              </a:solidFill>
            </a:endParaRPr>
          </a:p>
        </p:txBody>
      </p:sp>
      <p:sp>
        <p:nvSpPr>
          <p:cNvPr id="131" name="Google Shape;131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If you can shave off a single keystroke, do it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Keyboard hotkeys 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Zero onboarding friction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“5 minutes to WOW”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